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90" r:id="rId3"/>
    <p:sldId id="294" r:id="rId4"/>
    <p:sldId id="285" r:id="rId5"/>
    <p:sldId id="315" r:id="rId6"/>
    <p:sldId id="324" r:id="rId7"/>
    <p:sldId id="328" r:id="rId8"/>
    <p:sldId id="332" r:id="rId9"/>
    <p:sldId id="318" r:id="rId10"/>
    <p:sldId id="313" r:id="rId11"/>
    <p:sldId id="310" r:id="rId12"/>
    <p:sldId id="311" r:id="rId13"/>
    <p:sldId id="312" r:id="rId14"/>
    <p:sldId id="302" r:id="rId15"/>
    <p:sldId id="333" r:id="rId16"/>
    <p:sldId id="319" r:id="rId17"/>
    <p:sldId id="316" r:id="rId18"/>
    <p:sldId id="317" r:id="rId19"/>
    <p:sldId id="303" r:id="rId20"/>
    <p:sldId id="336" r:id="rId21"/>
    <p:sldId id="326" r:id="rId22"/>
    <p:sldId id="295" r:id="rId23"/>
    <p:sldId id="261" r:id="rId24"/>
    <p:sldId id="337" r:id="rId25"/>
    <p:sldId id="335" r:id="rId26"/>
    <p:sldId id="321" r:id="rId27"/>
    <p:sldId id="272" r:id="rId28"/>
    <p:sldId id="288" r:id="rId29"/>
    <p:sldId id="327" r:id="rId30"/>
    <p:sldId id="338" r:id="rId31"/>
    <p:sldId id="339" r:id="rId32"/>
    <p:sldId id="340" r:id="rId33"/>
    <p:sldId id="341" r:id="rId34"/>
    <p:sldId id="323" r:id="rId35"/>
    <p:sldId id="342" r:id="rId36"/>
    <p:sldId id="306" r:id="rId37"/>
    <p:sldId id="343" r:id="rId38"/>
    <p:sldId id="286" r:id="rId39"/>
    <p:sldId id="344" r:id="rId40"/>
    <p:sldId id="345" r:id="rId41"/>
    <p:sldId id="282" r:id="rId42"/>
    <p:sldId id="346" r:id="rId43"/>
    <p:sldId id="304" r:id="rId44"/>
    <p:sldId id="309" r:id="rId45"/>
    <p:sldId id="274"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9" autoAdjust="0"/>
    <p:restoredTop sz="80495" autoAdjust="0"/>
  </p:normalViewPr>
  <p:slideViewPr>
    <p:cSldViewPr snapToGrid="0">
      <p:cViewPr varScale="1">
        <p:scale>
          <a:sx n="89" d="100"/>
          <a:sy n="89" d="100"/>
        </p:scale>
        <p:origin x="207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721CA-9246-48A3-A1F0-B604DF90AF5E}" type="datetimeFigureOut">
              <a:rPr lang="en-AU" smtClean="0"/>
              <a:t>17/02/2025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FCFAB-C220-4A08-8FBD-2ADF4208D87A}" type="slidenum">
              <a:rPr lang="en-AU" smtClean="0"/>
              <a:t>‹#›</a:t>
            </a:fld>
            <a:endParaRPr lang="en-AU"/>
          </a:p>
        </p:txBody>
      </p:sp>
    </p:spTree>
    <p:extLst>
      <p:ext uri="{BB962C8B-B14F-4D97-AF65-F5344CB8AC3E}">
        <p14:creationId xmlns:p14="http://schemas.microsoft.com/office/powerpoint/2010/main" val="394809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1</a:t>
            </a:fld>
            <a:endParaRPr lang="en-AU"/>
          </a:p>
        </p:txBody>
      </p:sp>
    </p:spTree>
    <p:extLst>
      <p:ext uri="{BB962C8B-B14F-4D97-AF65-F5344CB8AC3E}">
        <p14:creationId xmlns:p14="http://schemas.microsoft.com/office/powerpoint/2010/main" val="229486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the Parent Portal,</a:t>
            </a:r>
            <a:r>
              <a:rPr lang="en-AU" baseline="0" dirty="0"/>
              <a:t> you can see the school calendar, with all the events for your child's year group and whole school activities. You can also see a summary of your child's attendance and explain absences and update contact details online</a:t>
            </a:r>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30</a:t>
            </a:fld>
            <a:endParaRPr lang="en-AU"/>
          </a:p>
        </p:txBody>
      </p:sp>
    </p:spTree>
    <p:extLst>
      <p:ext uri="{BB962C8B-B14F-4D97-AF65-F5344CB8AC3E}">
        <p14:creationId xmlns:p14="http://schemas.microsoft.com/office/powerpoint/2010/main" val="167283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you have clicked on the photo of your child, you will be able to see the</a:t>
            </a:r>
            <a:r>
              <a:rPr lang="en-AU" baseline="0" dirty="0"/>
              <a:t> Daily Notices (our main communication to students throughout the day), your child's timetable and their teachers, awards they receive, previous years reports, NAPLAN data, etc. This is a very useful resource for parents to see the progress of their child.</a:t>
            </a:r>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31</a:t>
            </a:fld>
            <a:endParaRPr lang="en-AU"/>
          </a:p>
        </p:txBody>
      </p:sp>
    </p:spTree>
    <p:extLst>
      <p:ext uri="{BB962C8B-B14F-4D97-AF65-F5344CB8AC3E}">
        <p14:creationId xmlns:p14="http://schemas.microsoft.com/office/powerpoint/2010/main" val="72590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Students </a:t>
            </a:r>
            <a:r>
              <a:rPr lang="en-AU" baseline="0" dirty="0"/>
              <a:t>should ensure that they are preparing adequately for assessment tasks by using visual reminders, regularly consolidating their notes and learning as part of their revision and refer to their syllabus.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To be organised for assessments and to</a:t>
            </a:r>
            <a:r>
              <a:rPr lang="en-AU" baseline="0" dirty="0"/>
              <a:t> form good senior study habits students should organise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 calendar of assessments and study timetable should be developed and be easily accessible so they can see at a glance which assessments are due and at what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Students are encouraged to begin assessments early and seek clarification if they are unsure.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They should read marking criteria carefully and ask questions or seek advice from their teachers and mentors.</a:t>
            </a:r>
            <a:endParaRPr lang="en-AU" dirty="0"/>
          </a:p>
          <a:p>
            <a:endParaRPr lang="en-AU" dirty="0"/>
          </a:p>
        </p:txBody>
      </p:sp>
      <p:sp>
        <p:nvSpPr>
          <p:cNvPr id="4" name="Slide Number Placeholder 3"/>
          <p:cNvSpPr>
            <a:spLocks noGrp="1"/>
          </p:cNvSpPr>
          <p:nvPr>
            <p:ph type="sldNum" sz="quarter" idx="5"/>
          </p:nvPr>
        </p:nvSpPr>
        <p:spPr/>
        <p:txBody>
          <a:bodyPr/>
          <a:lstStyle/>
          <a:p>
            <a:fld id="{EC2FCFAB-C220-4A08-8FBD-2ADF4208D87A}" type="slidenum">
              <a:rPr lang="en-AU" smtClean="0"/>
              <a:t>39</a:t>
            </a:fld>
            <a:endParaRPr lang="en-AU"/>
          </a:p>
        </p:txBody>
      </p:sp>
    </p:spTree>
    <p:extLst>
      <p:ext uri="{BB962C8B-B14F-4D97-AF65-F5344CB8AC3E}">
        <p14:creationId xmlns:p14="http://schemas.microsoft.com/office/powerpoint/2010/main" val="240651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an expectation that students submit all assessment</a:t>
            </a:r>
            <a:r>
              <a:rPr lang="en-AU" baseline="0" dirty="0"/>
              <a:t> tasks on time, otherwise a mark of zero may be awarded if there is no reasonable explanation.</a:t>
            </a:r>
          </a:p>
          <a:p>
            <a:r>
              <a:rPr lang="en-AU" baseline="0" dirty="0"/>
              <a:t>This is for the purpose of equity for student, and also quality feedback from teachers. </a:t>
            </a:r>
          </a:p>
          <a:p>
            <a:r>
              <a:rPr lang="en-AU" baseline="0" dirty="0"/>
              <a:t>This policy aligns with the NESA policies for Years 10-12. We uphold this policy for years 7-9, as we believe they are better off making mistakes earlier and learning from them before reaching year 10.</a:t>
            </a:r>
          </a:p>
          <a:p>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41</a:t>
            </a:fld>
            <a:endParaRPr lang="en-AU"/>
          </a:p>
        </p:txBody>
      </p:sp>
    </p:spTree>
    <p:extLst>
      <p:ext uri="{BB962C8B-B14F-4D97-AF65-F5344CB8AC3E}">
        <p14:creationId xmlns:p14="http://schemas.microsoft.com/office/powerpoint/2010/main" val="93141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the information that</a:t>
            </a:r>
            <a:r>
              <a:rPr lang="en-AU" baseline="0" dirty="0"/>
              <a:t> we covered tonight and more is available on our school website</a:t>
            </a:r>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45</a:t>
            </a:fld>
            <a:endParaRPr lang="en-AU"/>
          </a:p>
        </p:txBody>
      </p:sp>
    </p:spTree>
    <p:extLst>
      <p:ext uri="{BB962C8B-B14F-4D97-AF65-F5344CB8AC3E}">
        <p14:creationId xmlns:p14="http://schemas.microsoft.com/office/powerpoint/2010/main" val="35230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Welcome to</a:t>
            </a:r>
            <a:r>
              <a:rPr lang="en-AU" baseline="0" dirty="0"/>
              <a:t> the Year  Parent Information Night.  I am really looking forward to supporting the cohort as year adviser supporting students. Having talked to some of the students so far this year, many of them have made a positive start to 2025.</a:t>
            </a:r>
            <a:endParaRPr lang="en-AU" dirty="0"/>
          </a:p>
          <a:p>
            <a:endParaRPr lang="en-AU" dirty="0"/>
          </a:p>
        </p:txBody>
      </p:sp>
      <p:sp>
        <p:nvSpPr>
          <p:cNvPr id="4" name="Slide Number Placeholder 3"/>
          <p:cNvSpPr>
            <a:spLocks noGrp="1"/>
          </p:cNvSpPr>
          <p:nvPr>
            <p:ph type="sldNum" sz="quarter" idx="5"/>
          </p:nvPr>
        </p:nvSpPr>
        <p:spPr/>
        <p:txBody>
          <a:bodyPr/>
          <a:lstStyle/>
          <a:p>
            <a:fld id="{EC2FCFAB-C220-4A08-8FBD-2ADF4208D87A}" type="slidenum">
              <a:rPr lang="en-AU" smtClean="0"/>
              <a:t>3</a:t>
            </a:fld>
            <a:endParaRPr lang="en-AU"/>
          </a:p>
        </p:txBody>
      </p:sp>
    </p:spTree>
    <p:extLst>
      <p:ext uri="{BB962C8B-B14F-4D97-AF65-F5344CB8AC3E}">
        <p14:creationId xmlns:p14="http://schemas.microsoft.com/office/powerpoint/2010/main" val="168259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2FCFAB-C220-4A08-8FBD-2ADF4208D87A}" type="slidenum">
              <a:rPr lang="en-AU" smtClean="0"/>
              <a:t>9</a:t>
            </a:fld>
            <a:endParaRPr lang="en-AU"/>
          </a:p>
        </p:txBody>
      </p:sp>
    </p:spTree>
    <p:extLst>
      <p:ext uri="{BB962C8B-B14F-4D97-AF65-F5344CB8AC3E}">
        <p14:creationId xmlns:p14="http://schemas.microsoft.com/office/powerpoint/2010/main" val="258389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AU" dirty="0"/>
              <a:t>To encourage you to develop ‘in person’ social skills and form positive relationships. </a:t>
            </a:r>
          </a:p>
          <a:p>
            <a:pPr>
              <a:buFont typeface="Wingdings" panose="05000000000000000000" pitchFamily="2" charset="2"/>
              <a:buChar char="ü"/>
            </a:pPr>
            <a:endParaRPr lang="en-AU" dirty="0"/>
          </a:p>
          <a:p>
            <a:pPr>
              <a:buFont typeface="Wingdings" panose="05000000000000000000" pitchFamily="2" charset="2"/>
              <a:buChar char="ü"/>
            </a:pPr>
            <a:r>
              <a:rPr lang="en-AU" dirty="0"/>
              <a:t>To encourage you to be physically active and participate in extra-curricular activities.  </a:t>
            </a:r>
          </a:p>
          <a:p>
            <a:pPr>
              <a:buFont typeface="Wingdings" panose="05000000000000000000" pitchFamily="2" charset="2"/>
              <a:buChar char="ü"/>
            </a:pPr>
            <a:endParaRPr lang="en-AU" dirty="0"/>
          </a:p>
          <a:p>
            <a:pPr>
              <a:buFont typeface="Wingdings" panose="05000000000000000000" pitchFamily="2" charset="2"/>
              <a:buChar char="ü"/>
            </a:pPr>
            <a:r>
              <a:rPr lang="en-AU" dirty="0"/>
              <a:t>To help you concentrate and maintain the deep focus required to be successful learners. </a:t>
            </a:r>
          </a:p>
          <a:p>
            <a:pPr>
              <a:buFont typeface="Wingdings" panose="05000000000000000000" pitchFamily="2" charset="2"/>
              <a:buChar char="ü"/>
            </a:pPr>
            <a:endParaRPr lang="en-AU" dirty="0"/>
          </a:p>
          <a:p>
            <a:pPr>
              <a:buFont typeface="Wingdings" panose="05000000000000000000" pitchFamily="2" charset="2"/>
              <a:buChar char="ü"/>
            </a:pPr>
            <a:r>
              <a:rPr lang="en-AU" dirty="0"/>
              <a:t>To help you develop distress tolerance and the ability to self-regulate when things get tough. </a:t>
            </a:r>
          </a:p>
          <a:p>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12</a:t>
            </a:fld>
            <a:endParaRPr lang="en-AU"/>
          </a:p>
        </p:txBody>
      </p:sp>
    </p:spTree>
    <p:extLst>
      <p:ext uri="{BB962C8B-B14F-4D97-AF65-F5344CB8AC3E}">
        <p14:creationId xmlns:p14="http://schemas.microsoft.com/office/powerpoint/2010/main" val="278583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4B25-9D63-3C92-A791-1E309322E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7BFE-697C-6A76-3832-F36889776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D1A95-45F9-D2EE-3BAA-DC45DD8A64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Welcome to</a:t>
            </a:r>
            <a:r>
              <a:rPr lang="en-AU" baseline="0" dirty="0"/>
              <a:t> the Year 10 Parent Information Night.  I am really looking forward to supporting the cohort as year adviser supporting students. Having talked to some of the students so far this year, many of them have made a positive start to 2025.</a:t>
            </a:r>
            <a:endParaRPr lang="en-AU" dirty="0"/>
          </a:p>
          <a:p>
            <a:endParaRPr lang="en-AU" dirty="0"/>
          </a:p>
        </p:txBody>
      </p:sp>
      <p:sp>
        <p:nvSpPr>
          <p:cNvPr id="4" name="Slide Number Placeholder 3">
            <a:extLst>
              <a:ext uri="{FF2B5EF4-FFF2-40B4-BE49-F238E27FC236}">
                <a16:creationId xmlns:a16="http://schemas.microsoft.com/office/drawing/2014/main" id="{E89E79D5-F3E0-7A64-E054-C8BBCC9214DC}"/>
              </a:ext>
            </a:extLst>
          </p:cNvPr>
          <p:cNvSpPr>
            <a:spLocks noGrp="1"/>
          </p:cNvSpPr>
          <p:nvPr>
            <p:ph type="sldNum" sz="quarter" idx="5"/>
          </p:nvPr>
        </p:nvSpPr>
        <p:spPr/>
        <p:txBody>
          <a:bodyPr/>
          <a:lstStyle/>
          <a:p>
            <a:fld id="{EC2FCFAB-C220-4A08-8FBD-2ADF4208D87A}" type="slidenum">
              <a:rPr lang="en-AU" smtClean="0"/>
              <a:t>21</a:t>
            </a:fld>
            <a:endParaRPr lang="en-AU"/>
          </a:p>
        </p:txBody>
      </p:sp>
    </p:spTree>
    <p:extLst>
      <p:ext uri="{BB962C8B-B14F-4D97-AF65-F5344CB8AC3E}">
        <p14:creationId xmlns:p14="http://schemas.microsoft.com/office/powerpoint/2010/main" val="385409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call or email me whe</a:t>
            </a:r>
            <a:r>
              <a:rPr lang="en-AU" baseline="0" dirty="0"/>
              <a:t>n</a:t>
            </a:r>
            <a:r>
              <a:rPr lang="en-AU" dirty="0"/>
              <a:t> you feel that the school needs to</a:t>
            </a:r>
            <a:r>
              <a:rPr lang="en-AU" baseline="0" dirty="0"/>
              <a:t> know/</a:t>
            </a:r>
            <a:r>
              <a:rPr lang="en-AU" dirty="0"/>
              <a:t>support your son/daughter</a:t>
            </a:r>
            <a:r>
              <a:rPr lang="en-AU" baseline="0" dirty="0"/>
              <a:t> with issues at home such as family illness or concerns you may have with your child’s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Welfare</a:t>
            </a:r>
            <a:r>
              <a:rPr lang="en-AU" baseline="0" dirty="0"/>
              <a:t> Coordinator is Ms Naomi </a:t>
            </a:r>
            <a:r>
              <a:rPr lang="en-AU" baseline="0" dirty="0" err="1"/>
              <a:t>Yorston</a:t>
            </a:r>
            <a:r>
              <a:rPr lang="en-AU" baseline="0" dirty="0"/>
              <a:t> (Mon-</a:t>
            </a:r>
            <a:r>
              <a:rPr lang="en-AU" baseline="0" dirty="0" err="1"/>
              <a:t>Thur</a:t>
            </a:r>
            <a:r>
              <a:rPr lang="en-AU" baseline="0" dirty="0"/>
              <a:t>) and Ms Michelle Freeman (Fri). </a:t>
            </a:r>
            <a:r>
              <a:rPr lang="en-AU" dirty="0"/>
              <a:t>The </a:t>
            </a:r>
            <a:r>
              <a:rPr lang="en-AU" b="1" dirty="0"/>
              <a:t>Welfare Coordinator </a:t>
            </a:r>
            <a:r>
              <a:rPr lang="en-AU" dirty="0"/>
              <a:t>will become involved in case management for families and students for significant welfare concerns</a:t>
            </a:r>
          </a:p>
        </p:txBody>
      </p:sp>
      <p:sp>
        <p:nvSpPr>
          <p:cNvPr id="4" name="Slide Number Placeholder 3"/>
          <p:cNvSpPr>
            <a:spLocks noGrp="1"/>
          </p:cNvSpPr>
          <p:nvPr>
            <p:ph type="sldNum" sz="quarter" idx="10"/>
          </p:nvPr>
        </p:nvSpPr>
        <p:spPr/>
        <p:txBody>
          <a:bodyPr/>
          <a:lstStyle/>
          <a:p>
            <a:fld id="{EC2FCFAB-C220-4A08-8FBD-2ADF4208D87A}" type="slidenum">
              <a:rPr lang="en-AU" smtClean="0"/>
              <a:t>22</a:t>
            </a:fld>
            <a:endParaRPr lang="en-AU"/>
          </a:p>
        </p:txBody>
      </p:sp>
    </p:spTree>
    <p:extLst>
      <p:ext uri="{BB962C8B-B14F-4D97-AF65-F5344CB8AC3E}">
        <p14:creationId xmlns:p14="http://schemas.microsoft.com/office/powerpoint/2010/main" val="345748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a:t>
            </a:r>
            <a:r>
              <a:rPr lang="en-AU" baseline="0" dirty="0"/>
              <a:t> have a number of support staff, available for students to talk to. </a:t>
            </a:r>
            <a:r>
              <a:rPr lang="en-AU" dirty="0"/>
              <a:t>There are  professional psychologists on staff, someone available</a:t>
            </a:r>
            <a:r>
              <a:rPr lang="en-AU" baseline="0" dirty="0"/>
              <a:t> at school each day. They are available to students, but can also assist with parents and students. Parents are welcome to contact them. </a:t>
            </a:r>
            <a:endParaRPr lang="en-AU" dirty="0"/>
          </a:p>
          <a:p>
            <a:endParaRPr lang="en-AU" baseline="0" dirty="0"/>
          </a:p>
          <a:p>
            <a:r>
              <a:rPr lang="en-AU" baseline="0" dirty="0"/>
              <a:t>Learning Support staff are available every day of the week in the library. Senior Students are encouraged to form small study groups to work together through the HSC.</a:t>
            </a:r>
          </a:p>
          <a:p>
            <a:r>
              <a:rPr lang="en-AU" baseline="0" dirty="0"/>
              <a:t>Our Student Support Officer Eddy works with individuals and small groups for wellbeing support.</a:t>
            </a:r>
          </a:p>
          <a:p>
            <a:endParaRPr lang="en-AU" baseline="0" dirty="0"/>
          </a:p>
          <a:p>
            <a:r>
              <a:rPr lang="en-AU" baseline="0" dirty="0"/>
              <a:t>I will be communicating important messages to the cohort via google classroom. All students are encouraged to also download the app to stay up to date.</a:t>
            </a:r>
          </a:p>
          <a:p>
            <a:endParaRPr lang="en-AU" dirty="0"/>
          </a:p>
        </p:txBody>
      </p:sp>
      <p:sp>
        <p:nvSpPr>
          <p:cNvPr id="4" name="Slide Number Placeholder 3"/>
          <p:cNvSpPr>
            <a:spLocks noGrp="1"/>
          </p:cNvSpPr>
          <p:nvPr>
            <p:ph type="sldNum" sz="quarter" idx="5"/>
          </p:nvPr>
        </p:nvSpPr>
        <p:spPr/>
        <p:txBody>
          <a:bodyPr/>
          <a:lstStyle/>
          <a:p>
            <a:fld id="{C0E41414-D0EA-480C-88B5-52CFCA216F00}" type="slidenum">
              <a:rPr lang="en-AU" smtClean="0"/>
              <a:t>23</a:t>
            </a:fld>
            <a:endParaRPr lang="en-AU"/>
          </a:p>
        </p:txBody>
      </p:sp>
    </p:spTree>
    <p:extLst>
      <p:ext uri="{BB962C8B-B14F-4D97-AF65-F5344CB8AC3E}">
        <p14:creationId xmlns:p14="http://schemas.microsoft.com/office/powerpoint/2010/main" val="332408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an enquiry relating to your child please ring or email the front office. I will be the contact for minor wellbeing concerns whereas the DP will deal with more significant wellbeing issues. Classroom teachers or faculty head teachers are the point of contact for isolated academic queries.</a:t>
            </a:r>
          </a:p>
        </p:txBody>
      </p:sp>
      <p:sp>
        <p:nvSpPr>
          <p:cNvPr id="4" name="Slide Number Placeholder 3"/>
          <p:cNvSpPr>
            <a:spLocks noGrp="1"/>
          </p:cNvSpPr>
          <p:nvPr>
            <p:ph type="sldNum" sz="quarter" idx="5"/>
          </p:nvPr>
        </p:nvSpPr>
        <p:spPr/>
        <p:txBody>
          <a:bodyPr/>
          <a:lstStyle/>
          <a:p>
            <a:fld id="{C0E41414-D0EA-480C-88B5-52CFCA216F00}" type="slidenum">
              <a:rPr lang="en-AU" smtClean="0"/>
              <a:t>24</a:t>
            </a:fld>
            <a:endParaRPr lang="en-AU"/>
          </a:p>
        </p:txBody>
      </p:sp>
    </p:spTree>
    <p:extLst>
      <p:ext uri="{BB962C8B-B14F-4D97-AF65-F5344CB8AC3E}">
        <p14:creationId xmlns:p14="http://schemas.microsoft.com/office/powerpoint/2010/main" val="354267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a:t>
            </a:r>
            <a:r>
              <a:rPr lang="en-US" sz="1200" dirty="0"/>
              <a:t>welfare activities have been planned to meet the perceived needs of students in Year 10 and to better support the school community. Data </a:t>
            </a:r>
            <a:r>
              <a:rPr lang="en-US" sz="1200" dirty="0" err="1"/>
              <a:t>analysed</a:t>
            </a:r>
            <a:r>
              <a:rPr lang="en-US" sz="1200" dirty="0"/>
              <a:t> from the 2024  TTFM surveys and student feedback has guided this planning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programs aim to develop the wellbeing of students by providing strategies in dealing with a range of issues for adolescents. The focus aims have been developed with Year 10 being an important year in setting up good habits for the Senior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Aspiration has been chosen as a focus as it directly relates to students aiming for their personal best and developing achievable goals for themselves. </a:t>
            </a:r>
            <a:r>
              <a:rPr lang="en-US" sz="1200" baseline="0" dirty="0" err="1"/>
              <a:t>Organisation</a:t>
            </a:r>
            <a:r>
              <a:rPr lang="en-US" sz="1200" baseline="0" dirty="0"/>
              <a:t> is particularly important prior to their senior studies and the Study Sensei workshop will help students to develop good patterns in their workload and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AU" dirty="0"/>
          </a:p>
        </p:txBody>
      </p:sp>
      <p:sp>
        <p:nvSpPr>
          <p:cNvPr id="4" name="Slide Number Placeholder 3"/>
          <p:cNvSpPr>
            <a:spLocks noGrp="1"/>
          </p:cNvSpPr>
          <p:nvPr>
            <p:ph type="sldNum" sz="quarter" idx="10"/>
          </p:nvPr>
        </p:nvSpPr>
        <p:spPr/>
        <p:txBody>
          <a:bodyPr/>
          <a:lstStyle/>
          <a:p>
            <a:fld id="{EC2FCFAB-C220-4A08-8FBD-2ADF4208D87A}" type="slidenum">
              <a:rPr lang="en-AU" smtClean="0"/>
              <a:t>25</a:t>
            </a:fld>
            <a:endParaRPr lang="en-AU"/>
          </a:p>
        </p:txBody>
      </p:sp>
    </p:spTree>
    <p:extLst>
      <p:ext uri="{BB962C8B-B14F-4D97-AF65-F5344CB8AC3E}">
        <p14:creationId xmlns:p14="http://schemas.microsoft.com/office/powerpoint/2010/main" val="18558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414915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44833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50571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42400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92985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20753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289286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290125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17194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183849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DB4619-3EF3-40B5-A82C-35912C7CB9AC}" type="datetimeFigureOut">
              <a:rPr lang="en-AU" smtClean="0"/>
              <a:t>17/02/2025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2A4A668-2540-4EAB-BAA4-8538D434BE4C}" type="slidenum">
              <a:rPr lang="en-AU" smtClean="0"/>
              <a:t>‹#›</a:t>
            </a:fld>
            <a:endParaRPr lang="en-AU"/>
          </a:p>
        </p:txBody>
      </p:sp>
    </p:spTree>
    <p:extLst>
      <p:ext uri="{BB962C8B-B14F-4D97-AF65-F5344CB8AC3E}">
        <p14:creationId xmlns:p14="http://schemas.microsoft.com/office/powerpoint/2010/main" val="393008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28650" y="1825625"/>
            <a:ext cx="7886700" cy="41119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495" y="5937611"/>
            <a:ext cx="2530187" cy="843396"/>
          </a:xfrm>
          <a:prstGeom prst="rect">
            <a:avLst/>
          </a:prstGeom>
        </p:spPr>
      </p:pic>
    </p:spTree>
    <p:extLst>
      <p:ext uri="{BB962C8B-B14F-4D97-AF65-F5344CB8AC3E}">
        <p14:creationId xmlns:p14="http://schemas.microsoft.com/office/powerpoint/2010/main" val="8515673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Cinzel" panose="000005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otham Light" panose="02000603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Gotham Light" panose="02000603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otham Light" panose="02000603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tham Light" panose="02000603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tham Light" panose="02000603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489" y="1124608"/>
            <a:ext cx="6981497" cy="3594538"/>
          </a:xfrm>
        </p:spPr>
        <p:txBody>
          <a:bodyPr>
            <a:normAutofit/>
          </a:bodyPr>
          <a:lstStyle/>
          <a:p>
            <a:r>
              <a:rPr lang="en-AU" sz="8000" dirty="0">
                <a:latin typeface="Cinzel" panose="00000500000000000000" pitchFamily="50" charset="0"/>
              </a:rPr>
              <a:t>Year </a:t>
            </a:r>
            <a:r>
              <a:rPr lang="en-AU" sz="8000" dirty="0"/>
              <a:t>10</a:t>
            </a:r>
            <a:br>
              <a:rPr lang="en-AU" sz="8000" dirty="0">
                <a:latin typeface="Cinzel" panose="00000500000000000000" pitchFamily="50" charset="0"/>
              </a:rPr>
            </a:br>
            <a:r>
              <a:rPr lang="en-AU" sz="4800" dirty="0"/>
              <a:t>Parent Information Night</a:t>
            </a:r>
            <a:endParaRPr lang="en-AU" sz="7200" dirty="0">
              <a:latin typeface="Cinzel" panose="00000500000000000000" pitchFamily="50" charset="0"/>
            </a:endParaRPr>
          </a:p>
        </p:txBody>
      </p:sp>
    </p:spTree>
    <p:extLst>
      <p:ext uri="{BB962C8B-B14F-4D97-AF65-F5344CB8AC3E}">
        <p14:creationId xmlns:p14="http://schemas.microsoft.com/office/powerpoint/2010/main" val="445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Positive Behaviour For Learning</a:t>
            </a:r>
          </a:p>
        </p:txBody>
      </p:sp>
      <p:sp>
        <p:nvSpPr>
          <p:cNvPr id="3" name="Content Placeholder 2"/>
          <p:cNvSpPr>
            <a:spLocks noGrp="1"/>
          </p:cNvSpPr>
          <p:nvPr>
            <p:ph idx="1"/>
          </p:nvPr>
        </p:nvSpPr>
        <p:spPr>
          <a:xfrm>
            <a:off x="628650" y="1447801"/>
            <a:ext cx="7886700" cy="4122420"/>
          </a:xfrm>
        </p:spPr>
        <p:txBody>
          <a:bodyPr>
            <a:normAutofit/>
          </a:bodyPr>
          <a:lstStyle/>
          <a:p>
            <a:r>
              <a:rPr lang="en-AU" dirty="0"/>
              <a:t>PBL refers to the explicit teaching of classroom, playground and other whole school routines. </a:t>
            </a:r>
          </a:p>
          <a:p>
            <a:endParaRPr lang="en-AU" dirty="0"/>
          </a:p>
          <a:p>
            <a:r>
              <a:rPr lang="en-AU" dirty="0"/>
              <a:t>Routines foster a predictable and calm school environment and reduce uncertainty and anxiety.</a:t>
            </a:r>
          </a:p>
          <a:p>
            <a:pPr marL="0" indent="0">
              <a:buNone/>
            </a:pPr>
            <a:endParaRPr lang="en-AU" dirty="0"/>
          </a:p>
          <a:p>
            <a:r>
              <a:rPr lang="en-AU" dirty="0"/>
              <a:t>Routines create the structure and stability required for a harmonious school community. </a:t>
            </a:r>
          </a:p>
          <a:p>
            <a:endParaRPr lang="en-AU" dirty="0"/>
          </a:p>
          <a:p>
            <a:r>
              <a:rPr lang="en-AU" dirty="0"/>
              <a:t>Routines minimise disruptions students and teachers to focus on the core business of teaching and learning. </a:t>
            </a:r>
          </a:p>
        </p:txBody>
      </p:sp>
    </p:spTree>
    <p:extLst>
      <p:ext uri="{BB962C8B-B14F-4D97-AF65-F5344CB8AC3E}">
        <p14:creationId xmlns:p14="http://schemas.microsoft.com/office/powerpoint/2010/main" val="387312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DC1-3268-40CC-AE58-076D5777B5E6}"/>
              </a:ext>
            </a:extLst>
          </p:cNvPr>
          <p:cNvSpPr>
            <a:spLocks noGrp="1"/>
          </p:cNvSpPr>
          <p:nvPr>
            <p:ph type="title"/>
          </p:nvPr>
        </p:nvSpPr>
        <p:spPr/>
        <p:txBody>
          <a:bodyPr/>
          <a:lstStyle/>
          <a:p>
            <a:r>
              <a:rPr lang="en-AU" dirty="0"/>
              <a:t>Classroom routines</a:t>
            </a:r>
          </a:p>
        </p:txBody>
      </p:sp>
      <p:sp>
        <p:nvSpPr>
          <p:cNvPr id="3" name="Content Placeholder 2">
            <a:extLst>
              <a:ext uri="{FF2B5EF4-FFF2-40B4-BE49-F238E27FC236}">
                <a16:creationId xmlns:a16="http://schemas.microsoft.com/office/drawing/2014/main" id="{7AB52499-0AE0-467C-A2B0-1854AF05A0D1}"/>
              </a:ext>
            </a:extLst>
          </p:cNvPr>
          <p:cNvSpPr>
            <a:spLocks noGrp="1"/>
          </p:cNvSpPr>
          <p:nvPr>
            <p:ph idx="1"/>
          </p:nvPr>
        </p:nvSpPr>
        <p:spPr>
          <a:xfrm>
            <a:off x="628649" y="1394460"/>
            <a:ext cx="8293677" cy="4803140"/>
          </a:xfrm>
        </p:spPr>
        <p:txBody>
          <a:bodyPr>
            <a:normAutofit fontScale="55000" lnSpcReduction="20000"/>
          </a:bodyPr>
          <a:lstStyle/>
          <a:p>
            <a:pPr marL="0" indent="0">
              <a:buNone/>
            </a:pPr>
            <a:r>
              <a:rPr lang="en-AU" sz="3600" dirty="0"/>
              <a:t>Trauma informed practice and to create a safe, predictable learning environment at KHHS. Provides consistency &amp; predictability to support students.</a:t>
            </a:r>
          </a:p>
          <a:p>
            <a:pPr marL="0" indent="0">
              <a:buNone/>
            </a:pPr>
            <a:endParaRPr lang="en-AU" sz="3600" dirty="0"/>
          </a:p>
          <a:p>
            <a:pPr marL="457200" indent="-457200">
              <a:buFont typeface="+mj-lt"/>
              <a:buAutoNum type="arabicPeriod"/>
            </a:pPr>
            <a:r>
              <a:rPr lang="en-AU" sz="3600" dirty="0"/>
              <a:t>Line up quietly in two straight lines facing the front with hats off. </a:t>
            </a:r>
          </a:p>
          <a:p>
            <a:pPr marL="457200" indent="-457200">
              <a:buFont typeface="+mj-lt"/>
              <a:buAutoNum type="arabicPeriod"/>
            </a:pPr>
            <a:endParaRPr lang="en-AU" sz="3600" dirty="0"/>
          </a:p>
          <a:p>
            <a:pPr marL="457200" indent="-457200">
              <a:buFont typeface="+mj-lt"/>
              <a:buAutoNum type="arabicPeriod"/>
            </a:pPr>
            <a:r>
              <a:rPr lang="en-AU" sz="3600" dirty="0"/>
              <a:t>Enter the room and move quietly and calmly to your assigned seat. </a:t>
            </a:r>
          </a:p>
          <a:p>
            <a:pPr marL="457200" indent="-457200">
              <a:buFont typeface="+mj-lt"/>
              <a:buAutoNum type="arabicPeriod"/>
            </a:pPr>
            <a:endParaRPr lang="en-AU" sz="3600" dirty="0"/>
          </a:p>
          <a:p>
            <a:pPr marL="457200" indent="-457200">
              <a:buFont typeface="+mj-lt"/>
              <a:buAutoNum type="arabicPeriod"/>
            </a:pPr>
            <a:r>
              <a:rPr lang="en-AU" sz="3600" dirty="0"/>
              <a:t>Get your equipment out and silently complete the DO NOW activity displayed on the board. </a:t>
            </a:r>
          </a:p>
          <a:p>
            <a:pPr marL="457200" indent="-457200">
              <a:buFont typeface="+mj-lt"/>
              <a:buAutoNum type="arabicPeriod"/>
            </a:pPr>
            <a:endParaRPr lang="en-AU" sz="3600" dirty="0"/>
          </a:p>
          <a:p>
            <a:pPr marL="457200" indent="-457200">
              <a:buFont typeface="+mj-lt"/>
              <a:buAutoNum type="arabicPeriod"/>
            </a:pPr>
            <a:r>
              <a:rPr lang="en-AU" sz="3600" dirty="0"/>
              <a:t>Pay attention as the teacher explains the lesson intentions, success criteria and lesson outline. </a:t>
            </a:r>
          </a:p>
          <a:p>
            <a:pPr marL="457200" indent="-457200">
              <a:buFont typeface="+mj-lt"/>
              <a:buAutoNum type="arabicPeriod"/>
            </a:pPr>
            <a:endParaRPr lang="en-AU" sz="3600" dirty="0"/>
          </a:p>
          <a:p>
            <a:pPr marL="457200" indent="-457200">
              <a:buFont typeface="+mj-lt"/>
              <a:buAutoNum type="arabicPeriod"/>
            </a:pPr>
            <a:r>
              <a:rPr lang="en-AU" sz="3600" dirty="0"/>
              <a:t>At the end of the lesson, pack up and wait silently and calmly for the teacher (not the bell) to dismiss you row by row. </a:t>
            </a:r>
          </a:p>
          <a:p>
            <a:endParaRPr lang="en-AU" dirty="0"/>
          </a:p>
        </p:txBody>
      </p:sp>
    </p:spTree>
    <p:extLst>
      <p:ext uri="{BB962C8B-B14F-4D97-AF65-F5344CB8AC3E}">
        <p14:creationId xmlns:p14="http://schemas.microsoft.com/office/powerpoint/2010/main" val="13077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6717-8D42-4D7C-BA5B-2EE34248C9BA}"/>
              </a:ext>
            </a:extLst>
          </p:cNvPr>
          <p:cNvSpPr>
            <a:spLocks noGrp="1"/>
          </p:cNvSpPr>
          <p:nvPr>
            <p:ph type="title"/>
          </p:nvPr>
        </p:nvSpPr>
        <p:spPr/>
        <p:txBody>
          <a:bodyPr/>
          <a:lstStyle/>
          <a:p>
            <a:r>
              <a:rPr lang="en-AU" dirty="0"/>
              <a:t>mobile/</a:t>
            </a:r>
            <a:r>
              <a:rPr lang="en-AU" dirty="0" err="1"/>
              <a:t>Yondr</a:t>
            </a:r>
            <a:r>
              <a:rPr lang="en-AU" dirty="0"/>
              <a:t> pouches</a:t>
            </a:r>
          </a:p>
        </p:txBody>
      </p:sp>
      <p:sp>
        <p:nvSpPr>
          <p:cNvPr id="7" name="Text Placeholder 6"/>
          <p:cNvSpPr>
            <a:spLocks noGrp="1"/>
          </p:cNvSpPr>
          <p:nvPr>
            <p:ph type="body" idx="1"/>
          </p:nvPr>
        </p:nvSpPr>
        <p:spPr>
          <a:xfrm>
            <a:off x="629842" y="1681163"/>
            <a:ext cx="3868340" cy="513397"/>
          </a:xfrm>
        </p:spPr>
        <p:txBody>
          <a:bodyPr/>
          <a:lstStyle/>
          <a:p>
            <a:r>
              <a:rPr lang="en-AU" dirty="0"/>
              <a:t>What? </a:t>
            </a:r>
          </a:p>
        </p:txBody>
      </p:sp>
      <p:sp>
        <p:nvSpPr>
          <p:cNvPr id="8" name="Content Placeholder 7"/>
          <p:cNvSpPr>
            <a:spLocks noGrp="1"/>
          </p:cNvSpPr>
          <p:nvPr>
            <p:ph sz="half" idx="2"/>
          </p:nvPr>
        </p:nvSpPr>
        <p:spPr>
          <a:xfrm>
            <a:off x="629842" y="2263141"/>
            <a:ext cx="3868340" cy="3562894"/>
          </a:xfrm>
        </p:spPr>
        <p:txBody>
          <a:bodyPr>
            <a:normAutofit lnSpcReduction="10000"/>
          </a:bodyPr>
          <a:lstStyle/>
          <a:p>
            <a:pPr>
              <a:buFont typeface="Wingdings" panose="05000000000000000000" pitchFamily="2" charset="2"/>
              <a:buChar char="ü"/>
            </a:pPr>
            <a:r>
              <a:rPr lang="en-AU" dirty="0"/>
              <a:t>A </a:t>
            </a:r>
            <a:r>
              <a:rPr lang="en-AU" dirty="0" err="1"/>
              <a:t>Yondr</a:t>
            </a:r>
            <a:r>
              <a:rPr lang="en-AU" dirty="0"/>
              <a:t> pouch allows students to bring their phone to school so you are able to access it on their journey to and from school. </a:t>
            </a:r>
          </a:p>
          <a:p>
            <a:pPr>
              <a:buFont typeface="Wingdings" panose="05000000000000000000" pitchFamily="2" charset="2"/>
              <a:buChar char="ü"/>
            </a:pPr>
            <a:endParaRPr lang="en-AU" dirty="0"/>
          </a:p>
          <a:p>
            <a:pPr>
              <a:buFont typeface="Wingdings" panose="05000000000000000000" pitchFamily="2" charset="2"/>
              <a:buChar char="ü"/>
            </a:pPr>
            <a:r>
              <a:rPr lang="en-AU" dirty="0"/>
              <a:t>When they get to school, their phone can be locked away so it does not get in the way of socialising with friends or focusing on your learning. </a:t>
            </a:r>
          </a:p>
          <a:p>
            <a:endParaRPr lang="en-AU" dirty="0"/>
          </a:p>
        </p:txBody>
      </p:sp>
      <p:sp>
        <p:nvSpPr>
          <p:cNvPr id="9" name="Text Placeholder 8"/>
          <p:cNvSpPr>
            <a:spLocks noGrp="1"/>
          </p:cNvSpPr>
          <p:nvPr>
            <p:ph type="body" sz="quarter" idx="3"/>
          </p:nvPr>
        </p:nvSpPr>
        <p:spPr>
          <a:xfrm>
            <a:off x="4629150" y="1681163"/>
            <a:ext cx="3887391" cy="513397"/>
          </a:xfrm>
        </p:spPr>
        <p:txBody>
          <a:bodyPr/>
          <a:lstStyle/>
          <a:p>
            <a:r>
              <a:rPr lang="en-AU" dirty="0"/>
              <a:t>How? </a:t>
            </a:r>
          </a:p>
        </p:txBody>
      </p:sp>
      <p:sp>
        <p:nvSpPr>
          <p:cNvPr id="10" name="Content Placeholder 9"/>
          <p:cNvSpPr>
            <a:spLocks noGrp="1"/>
          </p:cNvSpPr>
          <p:nvPr>
            <p:ph sz="quarter" idx="4"/>
          </p:nvPr>
        </p:nvSpPr>
        <p:spPr>
          <a:xfrm>
            <a:off x="4629150" y="2263141"/>
            <a:ext cx="3887391" cy="3926522"/>
          </a:xfrm>
        </p:spPr>
        <p:txBody>
          <a:bodyPr>
            <a:normAutofit lnSpcReduction="10000"/>
          </a:bodyPr>
          <a:lstStyle/>
          <a:p>
            <a:pPr marL="514350" indent="-514350">
              <a:buFont typeface="+mj-lt"/>
              <a:buAutoNum type="arabicPeriod"/>
            </a:pPr>
            <a:r>
              <a:rPr lang="en-AU" dirty="0"/>
              <a:t>Place your phone inside the pouch before you walk through the front gate. </a:t>
            </a:r>
          </a:p>
          <a:p>
            <a:pPr marL="514350" indent="-514350">
              <a:buFont typeface="+mj-lt"/>
              <a:buAutoNum type="arabicPeriod"/>
            </a:pPr>
            <a:endParaRPr lang="en-AU" dirty="0"/>
          </a:p>
          <a:p>
            <a:pPr marL="514350" indent="-514350">
              <a:buFont typeface="+mj-lt"/>
              <a:buAutoNum type="arabicPeriod"/>
            </a:pPr>
            <a:r>
              <a:rPr lang="en-AU" dirty="0"/>
              <a:t>Use one of the locking stations located at the school gates to unlock your phone when you leave for the day. </a:t>
            </a:r>
          </a:p>
          <a:p>
            <a:pPr marL="514350" indent="-514350">
              <a:buFont typeface="+mj-lt"/>
              <a:buAutoNum type="arabicPeriod"/>
            </a:pPr>
            <a:endParaRPr lang="en-AU" dirty="0"/>
          </a:p>
          <a:p>
            <a:pPr marL="514350" indent="-514350">
              <a:buFont typeface="+mj-lt"/>
              <a:buAutoNum type="arabicPeriod"/>
            </a:pPr>
            <a:r>
              <a:rPr lang="en-AU" dirty="0"/>
              <a:t>Use the locking station at the front office if you are leaving early. </a:t>
            </a:r>
          </a:p>
          <a:p>
            <a:endParaRPr lang="en-AU" dirty="0"/>
          </a:p>
        </p:txBody>
      </p:sp>
    </p:spTree>
    <p:extLst>
      <p:ext uri="{BB962C8B-B14F-4D97-AF65-F5344CB8AC3E}">
        <p14:creationId xmlns:p14="http://schemas.microsoft.com/office/powerpoint/2010/main" val="390540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9521-4B82-45F3-BFEF-D6B242C39474}"/>
              </a:ext>
            </a:extLst>
          </p:cNvPr>
          <p:cNvSpPr>
            <a:spLocks noGrp="1"/>
          </p:cNvSpPr>
          <p:nvPr>
            <p:ph type="title"/>
          </p:nvPr>
        </p:nvSpPr>
        <p:spPr/>
        <p:txBody>
          <a:bodyPr/>
          <a:lstStyle/>
          <a:p>
            <a:r>
              <a:rPr lang="en-AU" dirty="0"/>
              <a:t>bus stop</a:t>
            </a:r>
          </a:p>
        </p:txBody>
      </p:sp>
      <p:sp>
        <p:nvSpPr>
          <p:cNvPr id="3" name="Content Placeholder 2">
            <a:extLst>
              <a:ext uri="{FF2B5EF4-FFF2-40B4-BE49-F238E27FC236}">
                <a16:creationId xmlns:a16="http://schemas.microsoft.com/office/drawing/2014/main" id="{BC8F7B59-398E-43DE-836C-4962491D8F9A}"/>
              </a:ext>
            </a:extLst>
          </p:cNvPr>
          <p:cNvSpPr>
            <a:spLocks noGrp="1"/>
          </p:cNvSpPr>
          <p:nvPr>
            <p:ph idx="1"/>
          </p:nvPr>
        </p:nvSpPr>
        <p:spPr>
          <a:xfrm>
            <a:off x="628650" y="1493520"/>
            <a:ext cx="7886700" cy="4444091"/>
          </a:xfrm>
        </p:spPr>
        <p:txBody>
          <a:bodyPr>
            <a:normAutofit/>
          </a:bodyPr>
          <a:lstStyle/>
          <a:p>
            <a:pPr marL="457200" indent="-457200">
              <a:buFont typeface="+mj-lt"/>
              <a:buAutoNum type="arabicPeriod"/>
            </a:pPr>
            <a:r>
              <a:rPr lang="en-AU" dirty="0"/>
              <a:t>Unlock your </a:t>
            </a:r>
            <a:r>
              <a:rPr lang="en-AU" dirty="0" err="1"/>
              <a:t>Yondr</a:t>
            </a:r>
            <a:r>
              <a:rPr lang="en-AU" dirty="0"/>
              <a:t> pouches using the unlocking stations on the gate at the end of the pedestrian pathway. </a:t>
            </a:r>
          </a:p>
          <a:p>
            <a:pPr marL="457200" indent="-457200">
              <a:buFont typeface="+mj-lt"/>
              <a:buAutoNum type="arabicPeriod"/>
            </a:pPr>
            <a:endParaRPr lang="en-AU" sz="1400" dirty="0"/>
          </a:p>
          <a:p>
            <a:pPr marL="457200" indent="-457200">
              <a:buFont typeface="+mj-lt"/>
              <a:buAutoNum type="arabicPeriod"/>
            </a:pPr>
            <a:r>
              <a:rPr lang="en-AU" dirty="0"/>
              <a:t>Form an orderly line facing down the hill and wait until the teacher signals you to board the bus. </a:t>
            </a:r>
          </a:p>
          <a:p>
            <a:pPr marL="457200" indent="-457200">
              <a:buFont typeface="+mj-lt"/>
              <a:buAutoNum type="arabicPeriod"/>
            </a:pPr>
            <a:endParaRPr lang="en-AU" sz="1200" dirty="0"/>
          </a:p>
          <a:p>
            <a:pPr marL="457200" indent="-457200">
              <a:buFont typeface="+mj-lt"/>
              <a:buAutoNum type="arabicPeriod"/>
            </a:pPr>
            <a:r>
              <a:rPr lang="en-AU" dirty="0"/>
              <a:t>Opal Card out</a:t>
            </a:r>
          </a:p>
          <a:p>
            <a:pPr marL="457200" indent="-457200">
              <a:buFont typeface="+mj-lt"/>
              <a:buAutoNum type="arabicPeriod"/>
            </a:pPr>
            <a:endParaRPr lang="en-AU" sz="1200" dirty="0"/>
          </a:p>
          <a:p>
            <a:pPr marL="457200" indent="-457200">
              <a:buFont typeface="+mj-lt"/>
              <a:buAutoNum type="arabicPeriod"/>
            </a:pPr>
            <a:r>
              <a:rPr lang="en-AU" dirty="0"/>
              <a:t>The teacher will board the bus first, letting students in one by one. </a:t>
            </a:r>
          </a:p>
          <a:p>
            <a:pPr marL="457200" indent="-457200">
              <a:buFont typeface="+mj-lt"/>
              <a:buAutoNum type="arabicPeriod"/>
            </a:pPr>
            <a:endParaRPr lang="en-AU" sz="1400" dirty="0"/>
          </a:p>
          <a:p>
            <a:pPr marL="457200" indent="-457200">
              <a:buFont typeface="+mj-lt"/>
              <a:buAutoNum type="arabicPeriod"/>
            </a:pPr>
            <a:r>
              <a:rPr lang="en-AU" dirty="0"/>
              <a:t>Students who push will be sent to the back of the line. </a:t>
            </a:r>
          </a:p>
          <a:p>
            <a:endParaRPr lang="en-AU" dirty="0"/>
          </a:p>
        </p:txBody>
      </p:sp>
    </p:spTree>
    <p:extLst>
      <p:ext uri="{BB962C8B-B14F-4D97-AF65-F5344CB8AC3E}">
        <p14:creationId xmlns:p14="http://schemas.microsoft.com/office/powerpoint/2010/main" val="326669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1034-D5D3-42F0-92D3-6E7620F5F8F6}"/>
              </a:ext>
            </a:extLst>
          </p:cNvPr>
          <p:cNvSpPr>
            <a:spLocks noGrp="1"/>
          </p:cNvSpPr>
          <p:nvPr>
            <p:ph type="title"/>
          </p:nvPr>
        </p:nvSpPr>
        <p:spPr/>
        <p:txBody>
          <a:bodyPr/>
          <a:lstStyle/>
          <a:p>
            <a:r>
              <a:rPr lang="en-AU" dirty="0"/>
              <a:t>Behaviour system</a:t>
            </a:r>
          </a:p>
        </p:txBody>
      </p:sp>
      <p:sp>
        <p:nvSpPr>
          <p:cNvPr id="3" name="Content Placeholder 2">
            <a:extLst>
              <a:ext uri="{FF2B5EF4-FFF2-40B4-BE49-F238E27FC236}">
                <a16:creationId xmlns:a16="http://schemas.microsoft.com/office/drawing/2014/main" id="{1AC7754A-D5CD-4652-A5FE-E8D78AB9470A}"/>
              </a:ext>
            </a:extLst>
          </p:cNvPr>
          <p:cNvSpPr>
            <a:spLocks noGrp="1"/>
          </p:cNvSpPr>
          <p:nvPr>
            <p:ph idx="1"/>
          </p:nvPr>
        </p:nvSpPr>
        <p:spPr>
          <a:xfrm>
            <a:off x="628650" y="1485991"/>
            <a:ext cx="7886700" cy="4111986"/>
          </a:xfrm>
        </p:spPr>
        <p:txBody>
          <a:bodyPr>
            <a:normAutofit fontScale="77500" lnSpcReduction="20000"/>
          </a:bodyPr>
          <a:lstStyle/>
          <a:p>
            <a:pPr marL="0" indent="0">
              <a:buNone/>
            </a:pPr>
            <a:r>
              <a:rPr lang="en-AU" b="1" dirty="0"/>
              <a:t>RESPECT (Instructions and environment) </a:t>
            </a:r>
          </a:p>
          <a:p>
            <a:pPr fontAlgn="base"/>
            <a:r>
              <a:rPr lang="en-AU" dirty="0"/>
              <a:t>Follow all instructions </a:t>
            </a:r>
          </a:p>
          <a:p>
            <a:pPr fontAlgn="base"/>
            <a:r>
              <a:rPr lang="en-AU" dirty="0"/>
              <a:t>Use school facilities and resources considerately </a:t>
            </a:r>
          </a:p>
          <a:p>
            <a:pPr fontAlgn="base"/>
            <a:r>
              <a:rPr lang="en-AU" dirty="0"/>
              <a:t>Be present and punctual </a:t>
            </a:r>
          </a:p>
          <a:p>
            <a:pPr fontAlgn="base"/>
            <a:r>
              <a:rPr lang="en-AU" dirty="0"/>
              <a:t>Wear school uniform </a:t>
            </a:r>
          </a:p>
          <a:p>
            <a:pPr marL="0" indent="0">
              <a:buNone/>
            </a:pPr>
            <a:r>
              <a:rPr lang="en-AU" b="1" dirty="0"/>
              <a:t>CONNECT (Relationships and community)</a:t>
            </a:r>
          </a:p>
          <a:p>
            <a:pPr fontAlgn="base"/>
            <a:r>
              <a:rPr lang="en-AU" dirty="0"/>
              <a:t>Foster positive, inclusive relationships</a:t>
            </a:r>
          </a:p>
          <a:p>
            <a:pPr fontAlgn="base"/>
            <a:r>
              <a:rPr lang="en-AU" dirty="0"/>
              <a:t>Interact with dignity and compassion </a:t>
            </a:r>
          </a:p>
          <a:p>
            <a:pPr fontAlgn="base"/>
            <a:r>
              <a:rPr lang="en-AU" dirty="0"/>
              <a:t>Celebrate difference and diversity </a:t>
            </a:r>
          </a:p>
          <a:p>
            <a:pPr fontAlgn="base"/>
            <a:r>
              <a:rPr lang="en-AU" dirty="0"/>
              <a:t>Collaborate positively</a:t>
            </a:r>
          </a:p>
          <a:p>
            <a:pPr marL="0" indent="0">
              <a:buNone/>
            </a:pPr>
            <a:r>
              <a:rPr lang="en-AU" b="1" dirty="0"/>
              <a:t>ASPIRE (Learning)</a:t>
            </a:r>
          </a:p>
          <a:p>
            <a:pPr fontAlgn="base"/>
            <a:r>
              <a:rPr lang="en-AU" dirty="0"/>
              <a:t>Strive for the highest standards in learning </a:t>
            </a:r>
          </a:p>
          <a:p>
            <a:pPr fontAlgn="base"/>
            <a:r>
              <a:rPr lang="en-AU" dirty="0"/>
              <a:t>Be ready and equipped for learning</a:t>
            </a:r>
          </a:p>
          <a:p>
            <a:pPr fontAlgn="base"/>
            <a:r>
              <a:rPr lang="en-AU" dirty="0"/>
              <a:t>Embrace challenge </a:t>
            </a:r>
          </a:p>
          <a:p>
            <a:pPr fontAlgn="base"/>
            <a:r>
              <a:rPr lang="en-AU" dirty="0"/>
              <a:t>Have a growth mindset</a:t>
            </a:r>
          </a:p>
          <a:p>
            <a:endParaRPr lang="en-AU" dirty="0"/>
          </a:p>
        </p:txBody>
      </p:sp>
    </p:spTree>
    <p:extLst>
      <p:ext uri="{BB962C8B-B14F-4D97-AF65-F5344CB8AC3E}">
        <p14:creationId xmlns:p14="http://schemas.microsoft.com/office/powerpoint/2010/main" val="336367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Rewarding positive behaviour </a:t>
            </a:r>
          </a:p>
        </p:txBody>
      </p:sp>
      <p:graphicFrame>
        <p:nvGraphicFramePr>
          <p:cNvPr id="4" name="Content Placeholder 3"/>
          <p:cNvGraphicFramePr>
            <a:graphicFrameLocks noGrp="1"/>
          </p:cNvGraphicFramePr>
          <p:nvPr>
            <p:ph idx="1"/>
          </p:nvPr>
        </p:nvGraphicFramePr>
        <p:xfrm>
          <a:off x="3141933" y="1573618"/>
          <a:ext cx="2860134" cy="4615640"/>
        </p:xfrm>
        <a:graphic>
          <a:graphicData uri="http://schemas.openxmlformats.org/drawingml/2006/table">
            <a:tbl>
              <a:tblPr/>
              <a:tblGrid>
                <a:gridCol w="2860134">
                  <a:extLst>
                    <a:ext uri="{9D8B030D-6E8A-4147-A177-3AD203B41FA5}">
                      <a16:colId xmlns:a16="http://schemas.microsoft.com/office/drawing/2014/main" val="969750831"/>
                    </a:ext>
                  </a:extLst>
                </a:gridCol>
              </a:tblGrid>
              <a:tr h="905951">
                <a:tc>
                  <a:txBody>
                    <a:bodyPr/>
                    <a:lstStyle/>
                    <a:p>
                      <a:pPr algn="l" fontAlgn="auto"/>
                      <a:r>
                        <a:rPr lang="en-AU" sz="1400" b="1" i="0">
                          <a:solidFill>
                            <a:srgbClr val="808080"/>
                          </a:solidFill>
                          <a:effectLst/>
                          <a:latin typeface="Arial Nova Light"/>
                        </a:rPr>
                        <a:t>​</a:t>
                      </a:r>
                      <a:endParaRPr lang="en-AU" sz="1400" b="1" i="0">
                        <a:solidFill>
                          <a:srgbClr val="000000"/>
                        </a:solidFill>
                        <a:effectLst/>
                        <a:latin typeface="Arial Nova Light"/>
                      </a:endParaRPr>
                    </a:p>
                    <a:p>
                      <a:pPr algn="ctr" fontAlgn="base"/>
                      <a:r>
                        <a:rPr lang="en-AU" sz="1400" b="1" i="0" cap="all">
                          <a:solidFill>
                            <a:srgbClr val="000000"/>
                          </a:solidFill>
                          <a:effectLst/>
                          <a:latin typeface="Calibri" panose="020F0502020204030204" pitchFamily="34" charset="0"/>
                        </a:rPr>
                        <a:t>GOLD MEDAL</a:t>
                      </a:r>
                      <a:r>
                        <a:rPr lang="en-AU" sz="1400" b="0" i="0">
                          <a:solidFill>
                            <a:srgbClr val="000000"/>
                          </a:solidFill>
                          <a:effectLst/>
                          <a:latin typeface="Calibri" panose="020F0502020204030204" pitchFamily="34" charset="0"/>
                        </a:rPr>
                        <a:t> </a:t>
                      </a:r>
                      <a:r>
                        <a:rPr lang="en-AU" sz="1400" b="1" i="0">
                          <a:solidFill>
                            <a:srgbClr val="808080"/>
                          </a:solidFill>
                          <a:effectLst/>
                          <a:latin typeface="Calibri" panose="020F0502020204030204" pitchFamily="34" charset="0"/>
                        </a:rPr>
                        <a:t>​</a:t>
                      </a:r>
                      <a:endParaRPr lang="en-AU" sz="1000" b="1" i="0">
                        <a:solidFill>
                          <a:srgbClr val="FFFFFF"/>
                        </a:solidFill>
                        <a:effectLst/>
                      </a:endParaRPr>
                    </a:p>
                    <a:p>
                      <a:pPr algn="ctr" fontAlgn="base"/>
                      <a:r>
                        <a:rPr lang="en-AU" sz="1400" b="0" i="0">
                          <a:solidFill>
                            <a:srgbClr val="000000"/>
                          </a:solidFill>
                          <a:effectLst/>
                          <a:latin typeface="Calibri" panose="020F0502020204030204" pitchFamily="34" charset="0"/>
                        </a:rPr>
                        <a:t>Awarded for receiving 500 Killa awards </a:t>
                      </a:r>
                      <a:r>
                        <a:rPr lang="en-AU" sz="1400" b="1" i="0">
                          <a:solidFill>
                            <a:srgbClr val="808080"/>
                          </a:solidFill>
                          <a:effectLst/>
                          <a:latin typeface="Calibri" panose="020F0502020204030204" pitchFamily="34" charset="0"/>
                        </a:rPr>
                        <a:t>​</a:t>
                      </a:r>
                      <a:endParaRPr lang="en-AU" sz="1000" b="1" i="0">
                        <a:solidFill>
                          <a:srgbClr val="FFFFFF"/>
                        </a:solidFill>
                        <a:effectLst/>
                      </a:endParaRPr>
                    </a:p>
                  </a:txBody>
                  <a:tcPr marL="69689" marR="69689" marT="34844" marB="3484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1153321032"/>
                  </a:ext>
                </a:extLst>
              </a:tr>
              <a:tr h="905951">
                <a:tc>
                  <a:txBody>
                    <a:bodyPr/>
                    <a:lstStyle/>
                    <a:p>
                      <a:pPr algn="l" fontAlgn="auto"/>
                      <a:r>
                        <a:rPr lang="en-AU" sz="1400" b="0" i="0">
                          <a:solidFill>
                            <a:srgbClr val="808080"/>
                          </a:solidFill>
                          <a:effectLst/>
                          <a:latin typeface="Arial Nova Light"/>
                        </a:rPr>
                        <a:t>​</a:t>
                      </a:r>
                      <a:endParaRPr lang="en-AU" sz="1400" b="0" i="0">
                        <a:solidFill>
                          <a:srgbClr val="000000"/>
                        </a:solidFill>
                        <a:effectLst/>
                        <a:latin typeface="Arial Nova Light"/>
                      </a:endParaRPr>
                    </a:p>
                    <a:p>
                      <a:pPr algn="ctr" fontAlgn="base"/>
                      <a:r>
                        <a:rPr lang="en-AU" sz="1400" b="1" i="0" cap="all">
                          <a:solidFill>
                            <a:srgbClr val="000000"/>
                          </a:solidFill>
                          <a:effectLst/>
                          <a:latin typeface="Calibri" panose="020F0502020204030204" pitchFamily="34" charset="0"/>
                        </a:rPr>
                        <a:t>SILVER MEDAL</a:t>
                      </a:r>
                      <a:r>
                        <a:rPr lang="en-AU" sz="1400" b="0" i="0">
                          <a:solidFill>
                            <a:srgbClr val="000000"/>
                          </a:solidFill>
                          <a:effectLst/>
                          <a:latin typeface="Calibri" panose="020F0502020204030204" pitchFamily="34" charset="0"/>
                        </a:rPr>
                        <a:t> </a:t>
                      </a:r>
                      <a:r>
                        <a:rPr lang="en-AU" sz="1400" b="0" i="0">
                          <a:solidFill>
                            <a:srgbClr val="808080"/>
                          </a:solidFill>
                          <a:effectLst/>
                          <a:latin typeface="Calibri" panose="020F0502020204030204" pitchFamily="34" charset="0"/>
                        </a:rPr>
                        <a:t>​</a:t>
                      </a:r>
                      <a:endParaRPr lang="en-AU" sz="1000" b="0" i="0">
                        <a:solidFill>
                          <a:srgbClr val="000000"/>
                        </a:solidFill>
                        <a:effectLst/>
                      </a:endParaRPr>
                    </a:p>
                    <a:p>
                      <a:pPr algn="ctr" fontAlgn="base"/>
                      <a:r>
                        <a:rPr lang="en-AU" sz="1400" b="0" i="0">
                          <a:solidFill>
                            <a:srgbClr val="000000"/>
                          </a:solidFill>
                          <a:effectLst/>
                          <a:latin typeface="Calibri" panose="020F0502020204030204" pitchFamily="34" charset="0"/>
                        </a:rPr>
                        <a:t>Awarded for receiving 250 Killa awards </a:t>
                      </a:r>
                      <a:r>
                        <a:rPr lang="en-AU" sz="1400" b="0" i="0">
                          <a:solidFill>
                            <a:srgbClr val="808080"/>
                          </a:solidFill>
                          <a:effectLst/>
                          <a:latin typeface="Calibri" panose="020F0502020204030204" pitchFamily="34" charset="0"/>
                        </a:rPr>
                        <a:t>​</a:t>
                      </a:r>
                      <a:endParaRPr lang="en-AU" sz="1000" b="0" i="0">
                        <a:solidFill>
                          <a:srgbClr val="000000"/>
                        </a:solidFill>
                        <a:effectLst/>
                      </a:endParaRPr>
                    </a:p>
                  </a:txBody>
                  <a:tcPr marL="69689" marR="69689" marT="34844" marB="3484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413440252"/>
                  </a:ext>
                </a:extLst>
              </a:tr>
              <a:tr h="905951">
                <a:tc>
                  <a:txBody>
                    <a:bodyPr/>
                    <a:lstStyle/>
                    <a:p>
                      <a:pPr algn="l" fontAlgn="auto"/>
                      <a:r>
                        <a:rPr lang="en-AU" sz="1400" b="0" i="0">
                          <a:solidFill>
                            <a:srgbClr val="808080"/>
                          </a:solidFill>
                          <a:effectLst/>
                          <a:latin typeface="Arial Nova Light"/>
                        </a:rPr>
                        <a:t>​</a:t>
                      </a:r>
                      <a:endParaRPr lang="en-AU" sz="1400" b="0" i="0">
                        <a:solidFill>
                          <a:srgbClr val="000000"/>
                        </a:solidFill>
                        <a:effectLst/>
                        <a:latin typeface="Arial Nova Light"/>
                      </a:endParaRPr>
                    </a:p>
                    <a:p>
                      <a:pPr algn="ctr" fontAlgn="base"/>
                      <a:r>
                        <a:rPr lang="en-AU" sz="1400" b="1" i="0" cap="all">
                          <a:solidFill>
                            <a:srgbClr val="000000"/>
                          </a:solidFill>
                          <a:effectLst/>
                          <a:latin typeface="Calibri" panose="020F0502020204030204" pitchFamily="34" charset="0"/>
                        </a:rPr>
                        <a:t>BRONZE MEDAL</a:t>
                      </a:r>
                      <a:r>
                        <a:rPr lang="en-AU" sz="1400" b="0" i="0">
                          <a:solidFill>
                            <a:srgbClr val="000000"/>
                          </a:solidFill>
                          <a:effectLst/>
                          <a:latin typeface="Calibri" panose="020F0502020204030204" pitchFamily="34" charset="0"/>
                        </a:rPr>
                        <a:t> </a:t>
                      </a:r>
                      <a:r>
                        <a:rPr lang="en-AU" sz="1400" b="0" i="0">
                          <a:solidFill>
                            <a:srgbClr val="808080"/>
                          </a:solidFill>
                          <a:effectLst/>
                          <a:latin typeface="Calibri" panose="020F0502020204030204" pitchFamily="34" charset="0"/>
                        </a:rPr>
                        <a:t>​</a:t>
                      </a:r>
                      <a:endParaRPr lang="en-AU" sz="1000" b="0" i="0">
                        <a:solidFill>
                          <a:srgbClr val="000000"/>
                        </a:solidFill>
                        <a:effectLst/>
                      </a:endParaRPr>
                    </a:p>
                    <a:p>
                      <a:pPr algn="ctr" fontAlgn="base"/>
                      <a:r>
                        <a:rPr lang="en-AU" sz="1400" b="0" i="0">
                          <a:solidFill>
                            <a:srgbClr val="000000"/>
                          </a:solidFill>
                          <a:effectLst/>
                          <a:latin typeface="Calibri" panose="020F0502020204030204" pitchFamily="34" charset="0"/>
                        </a:rPr>
                        <a:t>Awarded for receiving 100 Killa awards </a:t>
                      </a:r>
                      <a:r>
                        <a:rPr lang="en-AU" sz="1400" b="0" i="0">
                          <a:solidFill>
                            <a:srgbClr val="808080"/>
                          </a:solidFill>
                          <a:effectLst/>
                          <a:latin typeface="Calibri" panose="020F0502020204030204" pitchFamily="34" charset="0"/>
                        </a:rPr>
                        <a:t>​</a:t>
                      </a:r>
                      <a:endParaRPr lang="en-AU" sz="1000" b="0" i="0">
                        <a:solidFill>
                          <a:srgbClr val="000000"/>
                        </a:solidFill>
                        <a:effectLst/>
                      </a:endParaRPr>
                    </a:p>
                  </a:txBody>
                  <a:tcPr marL="69689" marR="69689" marT="34844" marB="3484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3"/>
                    </a:solidFill>
                  </a:tcPr>
                </a:tc>
                <a:extLst>
                  <a:ext uri="{0D108BD9-81ED-4DB2-BD59-A6C34878D82A}">
                    <a16:rowId xmlns:a16="http://schemas.microsoft.com/office/drawing/2014/main" val="1524687537"/>
                  </a:ext>
                </a:extLst>
              </a:tr>
              <a:tr h="696886">
                <a:tc>
                  <a:txBody>
                    <a:bodyPr/>
                    <a:lstStyle/>
                    <a:p>
                      <a:pPr algn="l" fontAlgn="auto"/>
                      <a:r>
                        <a:rPr lang="en-AU" sz="1400" b="0" i="0">
                          <a:solidFill>
                            <a:srgbClr val="808080"/>
                          </a:solidFill>
                          <a:effectLst/>
                          <a:latin typeface="Arial Nova Light"/>
                        </a:rPr>
                        <a:t>​</a:t>
                      </a:r>
                      <a:endParaRPr lang="en-AU" sz="1400" b="0" i="0">
                        <a:solidFill>
                          <a:srgbClr val="000000"/>
                        </a:solidFill>
                        <a:effectLst/>
                        <a:latin typeface="Arial Nova Light"/>
                      </a:endParaRPr>
                    </a:p>
                    <a:p>
                      <a:pPr algn="ctr" fontAlgn="base"/>
                      <a:r>
                        <a:rPr lang="en-AU" sz="1400" b="1" i="0" cap="all">
                          <a:solidFill>
                            <a:srgbClr val="000000"/>
                          </a:solidFill>
                          <a:effectLst/>
                          <a:latin typeface="Calibri" panose="020F0502020204030204" pitchFamily="34" charset="0"/>
                        </a:rPr>
                        <a:t>RIBBON</a:t>
                      </a:r>
                      <a:r>
                        <a:rPr lang="en-AU" sz="1400" b="0" i="0">
                          <a:solidFill>
                            <a:srgbClr val="000000"/>
                          </a:solidFill>
                          <a:effectLst/>
                          <a:latin typeface="Calibri" panose="020F0502020204030204" pitchFamily="34" charset="0"/>
                        </a:rPr>
                        <a:t> </a:t>
                      </a:r>
                      <a:r>
                        <a:rPr lang="en-AU" sz="1400" b="0" i="0">
                          <a:solidFill>
                            <a:srgbClr val="808080"/>
                          </a:solidFill>
                          <a:effectLst/>
                          <a:latin typeface="Calibri" panose="020F0502020204030204" pitchFamily="34" charset="0"/>
                        </a:rPr>
                        <a:t>​</a:t>
                      </a:r>
                      <a:endParaRPr lang="en-AU" sz="1000" b="0" i="0">
                        <a:solidFill>
                          <a:srgbClr val="000000"/>
                        </a:solidFill>
                        <a:effectLst/>
                      </a:endParaRPr>
                    </a:p>
                    <a:p>
                      <a:pPr algn="ctr" fontAlgn="base"/>
                      <a:r>
                        <a:rPr lang="en-AU" sz="1400" b="0" i="0">
                          <a:solidFill>
                            <a:srgbClr val="000000"/>
                          </a:solidFill>
                          <a:effectLst/>
                          <a:latin typeface="Calibri" panose="020F0502020204030204" pitchFamily="34" charset="0"/>
                        </a:rPr>
                        <a:t>Awarded for receiving 50 Killa awards </a:t>
                      </a:r>
                      <a:r>
                        <a:rPr lang="en-AU" sz="1400" b="0" i="0">
                          <a:solidFill>
                            <a:srgbClr val="808080"/>
                          </a:solidFill>
                          <a:effectLst/>
                          <a:latin typeface="Calibri" panose="020F0502020204030204" pitchFamily="34" charset="0"/>
                        </a:rPr>
                        <a:t>​</a:t>
                      </a:r>
                      <a:endParaRPr lang="en-AU" sz="1000" b="0" i="0">
                        <a:solidFill>
                          <a:srgbClr val="000000"/>
                        </a:solidFill>
                        <a:effectLst/>
                      </a:endParaRPr>
                    </a:p>
                  </a:txBody>
                  <a:tcPr marL="69689" marR="69689" marT="34844" marB="3484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277941541"/>
                  </a:ext>
                </a:extLst>
              </a:tr>
              <a:tr h="696886">
                <a:tc>
                  <a:txBody>
                    <a:bodyPr/>
                    <a:lstStyle/>
                    <a:p>
                      <a:pPr algn="l" fontAlgn="auto"/>
                      <a:r>
                        <a:rPr lang="en-AU" sz="1400" b="0" i="0" dirty="0">
                          <a:solidFill>
                            <a:srgbClr val="808080"/>
                          </a:solidFill>
                          <a:effectLst/>
                          <a:latin typeface="Arial Nova Light"/>
                        </a:rPr>
                        <a:t>​</a:t>
                      </a:r>
                      <a:endParaRPr lang="en-AU" sz="1400" b="0" i="0" dirty="0">
                        <a:solidFill>
                          <a:srgbClr val="000000"/>
                        </a:solidFill>
                        <a:effectLst/>
                        <a:latin typeface="Arial Nova Light"/>
                      </a:endParaRPr>
                    </a:p>
                    <a:p>
                      <a:pPr algn="ctr" fontAlgn="base"/>
                      <a:r>
                        <a:rPr lang="en-AU" sz="1400" b="1" i="0" cap="all" dirty="0">
                          <a:solidFill>
                            <a:srgbClr val="000000"/>
                          </a:solidFill>
                          <a:effectLst/>
                          <a:latin typeface="Calibri" panose="020F0502020204030204" pitchFamily="34" charset="0"/>
                        </a:rPr>
                        <a:t>CERTIFICATE </a:t>
                      </a:r>
                      <a:r>
                        <a:rPr lang="en-AU" sz="1400" b="0" i="0" dirty="0">
                          <a:solidFill>
                            <a:srgbClr val="000000"/>
                          </a:solidFill>
                          <a:effectLst/>
                          <a:latin typeface="Calibri" panose="020F0502020204030204" pitchFamily="34" charset="0"/>
                        </a:rPr>
                        <a:t> </a:t>
                      </a:r>
                      <a:r>
                        <a:rPr lang="en-AU" sz="1400" b="0" i="0" dirty="0">
                          <a:solidFill>
                            <a:srgbClr val="808080"/>
                          </a:solidFill>
                          <a:effectLst/>
                          <a:latin typeface="Calibri" panose="020F0502020204030204" pitchFamily="34" charset="0"/>
                        </a:rPr>
                        <a:t>​</a:t>
                      </a:r>
                      <a:endParaRPr lang="en-AU" sz="1000" b="0" i="0" dirty="0">
                        <a:solidFill>
                          <a:srgbClr val="000000"/>
                        </a:solidFill>
                        <a:effectLst/>
                      </a:endParaRPr>
                    </a:p>
                    <a:p>
                      <a:pPr algn="ctr" fontAlgn="base"/>
                      <a:r>
                        <a:rPr lang="en-AU" sz="1400" b="0" i="0" dirty="0">
                          <a:solidFill>
                            <a:srgbClr val="000000"/>
                          </a:solidFill>
                          <a:effectLst/>
                          <a:latin typeface="Calibri" panose="020F0502020204030204" pitchFamily="34" charset="0"/>
                        </a:rPr>
                        <a:t>Awarded for receiving 20 </a:t>
                      </a:r>
                      <a:r>
                        <a:rPr lang="en-AU" sz="1400" b="0" i="0" dirty="0" err="1">
                          <a:solidFill>
                            <a:srgbClr val="000000"/>
                          </a:solidFill>
                          <a:effectLst/>
                          <a:latin typeface="Calibri" panose="020F0502020204030204" pitchFamily="34" charset="0"/>
                        </a:rPr>
                        <a:t>Killa</a:t>
                      </a:r>
                      <a:r>
                        <a:rPr lang="en-AU" sz="1400" b="0" i="0" dirty="0">
                          <a:solidFill>
                            <a:srgbClr val="000000"/>
                          </a:solidFill>
                          <a:effectLst/>
                          <a:latin typeface="Calibri" panose="020F0502020204030204" pitchFamily="34" charset="0"/>
                        </a:rPr>
                        <a:t> awards </a:t>
                      </a:r>
                      <a:r>
                        <a:rPr lang="en-AU" sz="1400" b="0" i="0" dirty="0">
                          <a:solidFill>
                            <a:srgbClr val="808080"/>
                          </a:solidFill>
                          <a:effectLst/>
                          <a:latin typeface="Calibri" panose="020F0502020204030204" pitchFamily="34" charset="0"/>
                        </a:rPr>
                        <a:t>​</a:t>
                      </a:r>
                      <a:endParaRPr lang="en-AU" sz="1000" b="0" i="0" dirty="0">
                        <a:solidFill>
                          <a:srgbClr val="000000"/>
                        </a:solidFill>
                        <a:effectLst/>
                      </a:endParaRPr>
                    </a:p>
                  </a:txBody>
                  <a:tcPr marL="69689" marR="69689" marT="34844" marB="3484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09853054"/>
                  </a:ext>
                </a:extLst>
              </a:tr>
            </a:tbl>
          </a:graphicData>
        </a:graphic>
      </p:graphicFrame>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201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Behaviour system</a:t>
            </a:r>
          </a:p>
        </p:txBody>
      </p:sp>
      <p:sp>
        <p:nvSpPr>
          <p:cNvPr id="3" name="Content Placeholder 2"/>
          <p:cNvSpPr>
            <a:spLocks noGrp="1"/>
          </p:cNvSpPr>
          <p:nvPr>
            <p:ph idx="1"/>
          </p:nvPr>
        </p:nvSpPr>
        <p:spPr/>
        <p:txBody>
          <a:bodyPr>
            <a:normAutofit/>
          </a:bodyPr>
          <a:lstStyle/>
          <a:p>
            <a:pPr marL="0" indent="0">
              <a:buNone/>
            </a:pPr>
            <a:r>
              <a:rPr lang="en-AU" sz="3200" dirty="0">
                <a:highlight>
                  <a:srgbClr val="FFFF00"/>
                </a:highlight>
              </a:rPr>
              <a:t>Green Card</a:t>
            </a:r>
          </a:p>
          <a:p>
            <a:pPr marL="0" indent="0">
              <a:buNone/>
            </a:pPr>
            <a:r>
              <a:rPr lang="en-AU" sz="3200" dirty="0">
                <a:highlight>
                  <a:srgbClr val="FFFF00"/>
                </a:highlight>
              </a:rPr>
              <a:t>Orange Card </a:t>
            </a:r>
          </a:p>
          <a:p>
            <a:pPr marL="0" indent="0">
              <a:buNone/>
            </a:pPr>
            <a:r>
              <a:rPr lang="en-AU" sz="3200" dirty="0">
                <a:highlight>
                  <a:srgbClr val="FFFF00"/>
                </a:highlight>
              </a:rPr>
              <a:t>Red Card</a:t>
            </a:r>
          </a:p>
          <a:p>
            <a:pPr marL="0" indent="0">
              <a:buNone/>
            </a:pPr>
            <a:r>
              <a:rPr lang="en-AU" sz="3200" dirty="0">
                <a:highlight>
                  <a:srgbClr val="FFFF00"/>
                </a:highlight>
              </a:rPr>
              <a:t>Suspension Warning</a:t>
            </a:r>
          </a:p>
          <a:p>
            <a:pPr marL="0" indent="0">
              <a:buNone/>
            </a:pPr>
            <a:r>
              <a:rPr lang="en-AU" sz="3200" dirty="0">
                <a:highlight>
                  <a:srgbClr val="FFFF00"/>
                </a:highlight>
              </a:rPr>
              <a:t>Suspension </a:t>
            </a:r>
          </a:p>
        </p:txBody>
      </p:sp>
      <p:pic>
        <p:nvPicPr>
          <p:cNvPr id="4" name="Content Placeholder 7" descr="A chart with text on it&#10;&#10;Description automatically generated">
            <a:extLst>
              <a:ext uri="{FF2B5EF4-FFF2-40B4-BE49-F238E27FC236}">
                <a16:creationId xmlns:a16="http://schemas.microsoft.com/office/drawing/2014/main" id="{DE471DD8-CFA8-6EDA-25CA-CDF03D7A13FA}"/>
              </a:ext>
            </a:extLst>
          </p:cNvPr>
          <p:cNvPicPr>
            <a:picLocks noChangeAspect="1"/>
          </p:cNvPicPr>
          <p:nvPr/>
        </p:nvPicPr>
        <p:blipFill>
          <a:blip r:embed="rId2"/>
          <a:stretch>
            <a:fillRect/>
          </a:stretch>
        </p:blipFill>
        <p:spPr>
          <a:xfrm>
            <a:off x="429491" y="1342194"/>
            <a:ext cx="8472179" cy="4384352"/>
          </a:xfrm>
          <a:prstGeom prst="rect">
            <a:avLst/>
          </a:prstGeom>
        </p:spPr>
      </p:pic>
    </p:spTree>
    <p:extLst>
      <p:ext uri="{BB962C8B-B14F-4D97-AF65-F5344CB8AC3E}">
        <p14:creationId xmlns:p14="http://schemas.microsoft.com/office/powerpoint/2010/main" val="86493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Restorative Practice</a:t>
            </a:r>
          </a:p>
        </p:txBody>
      </p:sp>
      <p:sp>
        <p:nvSpPr>
          <p:cNvPr id="3" name="Content Placeholder 2"/>
          <p:cNvSpPr>
            <a:spLocks noGrp="1"/>
          </p:cNvSpPr>
          <p:nvPr>
            <p:ph idx="1"/>
          </p:nvPr>
        </p:nvSpPr>
        <p:spPr>
          <a:xfrm>
            <a:off x="628650" y="1493520"/>
            <a:ext cx="7886700" cy="4444091"/>
          </a:xfrm>
        </p:spPr>
        <p:txBody>
          <a:bodyPr>
            <a:normAutofit lnSpcReduction="10000"/>
          </a:bodyPr>
          <a:lstStyle/>
          <a:p>
            <a:r>
              <a:rPr lang="en-AU" dirty="0"/>
              <a:t>Restorative justice is an approach to discipline that focuses on repairing harm, restoring relationships, and promoting responsibility and accountability. </a:t>
            </a:r>
          </a:p>
          <a:p>
            <a:pPr marL="0" indent="0">
              <a:buNone/>
            </a:pPr>
            <a:endParaRPr lang="en-AU" sz="1000" dirty="0"/>
          </a:p>
          <a:p>
            <a:r>
              <a:rPr lang="en-AU" dirty="0"/>
              <a:t>Restorative justice is a more effective and compassionate approach to discipline in schools than punishment.</a:t>
            </a:r>
          </a:p>
          <a:p>
            <a:pPr marL="0" indent="0">
              <a:buNone/>
            </a:pPr>
            <a:endParaRPr lang="en-AU" sz="1100" dirty="0"/>
          </a:p>
          <a:p>
            <a:r>
              <a:rPr lang="en-AU" dirty="0"/>
              <a:t>It promotes healing, reconciliation, and responsibility, and helps students develop the skills they need to succeed in life.</a:t>
            </a:r>
          </a:p>
          <a:p>
            <a:pPr marL="0" indent="0">
              <a:buNone/>
            </a:pPr>
            <a:endParaRPr lang="en-AU" sz="1000" dirty="0"/>
          </a:p>
          <a:p>
            <a:r>
              <a:rPr lang="en-AU" dirty="0"/>
              <a:t>Decreases the likelihood of future misbehaviour.</a:t>
            </a:r>
          </a:p>
          <a:p>
            <a:pPr marL="0" indent="0">
              <a:buNone/>
            </a:pPr>
            <a:endParaRPr lang="en-AU" sz="800" dirty="0"/>
          </a:p>
          <a:p>
            <a:r>
              <a:rPr lang="en-AU" dirty="0"/>
              <a:t>Improves relationships, fosters a positive school climate and helps students develop empathy, problem-solving skills, and a sense of responsibility.</a:t>
            </a:r>
          </a:p>
          <a:p>
            <a:endParaRPr lang="en-AU" dirty="0"/>
          </a:p>
        </p:txBody>
      </p:sp>
    </p:spTree>
    <p:extLst>
      <p:ext uri="{BB962C8B-B14F-4D97-AF65-F5344CB8AC3E}">
        <p14:creationId xmlns:p14="http://schemas.microsoft.com/office/powerpoint/2010/main" val="307464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Restorative Practises </a:t>
            </a:r>
          </a:p>
        </p:txBody>
      </p:sp>
      <p:sp>
        <p:nvSpPr>
          <p:cNvPr id="8" name="Content Placeholder 7"/>
          <p:cNvSpPr>
            <a:spLocks noGrp="1"/>
          </p:cNvSpPr>
          <p:nvPr>
            <p:ph idx="1"/>
          </p:nvPr>
        </p:nvSpPr>
        <p:spPr>
          <a:xfrm>
            <a:off x="628650" y="1348740"/>
            <a:ext cx="7886700" cy="4588871"/>
          </a:xfrm>
        </p:spPr>
        <p:txBody>
          <a:bodyPr>
            <a:normAutofit fontScale="92500" lnSpcReduction="20000"/>
          </a:bodyPr>
          <a:lstStyle/>
          <a:p>
            <a:pPr marL="0" indent="0">
              <a:buNone/>
            </a:pPr>
            <a:r>
              <a:rPr lang="en-AU" dirty="0"/>
              <a:t>Examples of restorative practices in schools include:</a:t>
            </a:r>
          </a:p>
          <a:p>
            <a:pPr marL="0" indent="0">
              <a:buNone/>
            </a:pPr>
            <a:endParaRPr lang="en-AU" dirty="0"/>
          </a:p>
          <a:p>
            <a:r>
              <a:rPr lang="en-AU" dirty="0"/>
              <a:t>Restorative Circles</a:t>
            </a:r>
          </a:p>
          <a:p>
            <a:r>
              <a:rPr lang="en-AU" dirty="0"/>
              <a:t>Conferencing</a:t>
            </a:r>
          </a:p>
          <a:p>
            <a:r>
              <a:rPr lang="en-AU" dirty="0"/>
              <a:t>Mediation</a:t>
            </a:r>
          </a:p>
          <a:p>
            <a:r>
              <a:rPr lang="en-AU" dirty="0"/>
              <a:t>Repairing harm activities</a:t>
            </a:r>
          </a:p>
          <a:p>
            <a:r>
              <a:rPr lang="en-AU" dirty="0"/>
              <a:t>Can you explain what happened?</a:t>
            </a:r>
          </a:p>
          <a:p>
            <a:r>
              <a:rPr lang="en-AU" dirty="0"/>
              <a:t>How did it happen?</a:t>
            </a:r>
          </a:p>
          <a:p>
            <a:r>
              <a:rPr lang="en-AU" dirty="0"/>
              <a:t>What was the harm?</a:t>
            </a:r>
          </a:p>
          <a:p>
            <a:r>
              <a:rPr lang="en-AU" dirty="0"/>
              <a:t>Who do you think was affected?</a:t>
            </a:r>
          </a:p>
          <a:p>
            <a:r>
              <a:rPr lang="en-AU" dirty="0"/>
              <a:t>How were you affected?</a:t>
            </a:r>
          </a:p>
          <a:p>
            <a:r>
              <a:rPr lang="en-AU" dirty="0"/>
              <a:t>How were they affected?</a:t>
            </a:r>
          </a:p>
          <a:p>
            <a:r>
              <a:rPr lang="en-AU" dirty="0"/>
              <a:t>How do you feel about what happened?</a:t>
            </a:r>
          </a:p>
          <a:p>
            <a:r>
              <a:rPr lang="en-AU" dirty="0"/>
              <a:t>What needs to happen to make things right?</a:t>
            </a:r>
          </a:p>
        </p:txBody>
      </p:sp>
    </p:spTree>
    <p:extLst>
      <p:ext uri="{BB962C8B-B14F-4D97-AF65-F5344CB8AC3E}">
        <p14:creationId xmlns:p14="http://schemas.microsoft.com/office/powerpoint/2010/main" val="352924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DE12B-C477-4100-87CE-0E3B850AEA76}"/>
              </a:ext>
            </a:extLst>
          </p:cNvPr>
          <p:cNvSpPr>
            <a:spLocks noGrp="1"/>
          </p:cNvSpPr>
          <p:nvPr>
            <p:ph type="body" idx="1"/>
          </p:nvPr>
        </p:nvSpPr>
        <p:spPr>
          <a:xfrm>
            <a:off x="538402" y="178935"/>
            <a:ext cx="3868340" cy="823912"/>
          </a:xfrm>
        </p:spPr>
        <p:txBody>
          <a:bodyPr>
            <a:normAutofit/>
          </a:bodyPr>
          <a:lstStyle/>
          <a:p>
            <a:pPr algn="ctr"/>
            <a:r>
              <a:rPr lang="en-AU" sz="2400" dirty="0">
                <a:latin typeface="Cinzel" panose="00000500000000000000" pitchFamily="50" charset="0"/>
              </a:rPr>
              <a:t>Punishment</a:t>
            </a:r>
          </a:p>
        </p:txBody>
      </p:sp>
      <p:sp>
        <p:nvSpPr>
          <p:cNvPr id="7" name="Content Placeholder 6"/>
          <p:cNvSpPr>
            <a:spLocks noGrp="1"/>
          </p:cNvSpPr>
          <p:nvPr>
            <p:ph sz="half" idx="2"/>
          </p:nvPr>
        </p:nvSpPr>
        <p:spPr>
          <a:xfrm>
            <a:off x="538402" y="1052104"/>
            <a:ext cx="3868340" cy="4525736"/>
          </a:xfrm>
        </p:spPr>
        <p:txBody>
          <a:bodyPr>
            <a:normAutofit/>
          </a:bodyPr>
          <a:lstStyle/>
          <a:p>
            <a:r>
              <a:rPr lang="en-AU" dirty="0"/>
              <a:t>Often leads to negative outcomes, such as resentment, rebellion.</a:t>
            </a:r>
          </a:p>
          <a:p>
            <a:pPr marL="0" indent="0">
              <a:buNone/>
            </a:pPr>
            <a:endParaRPr lang="en-AU" sz="1000" dirty="0"/>
          </a:p>
          <a:p>
            <a:r>
              <a:rPr lang="en-AU" dirty="0"/>
              <a:t>Does not address the root cause of the harm and does not promote healing for the individual or the community.</a:t>
            </a:r>
          </a:p>
          <a:p>
            <a:pPr marL="0" indent="0">
              <a:buNone/>
            </a:pPr>
            <a:endParaRPr lang="en-AU" sz="1050" dirty="0"/>
          </a:p>
          <a:p>
            <a:r>
              <a:rPr lang="en-AU" dirty="0"/>
              <a:t>Fractures the students’ relationship with the school and increases feelings of  alienation </a:t>
            </a:r>
          </a:p>
        </p:txBody>
      </p:sp>
      <p:sp>
        <p:nvSpPr>
          <p:cNvPr id="8" name="Text Placeholder 7"/>
          <p:cNvSpPr>
            <a:spLocks noGrp="1"/>
          </p:cNvSpPr>
          <p:nvPr>
            <p:ph type="body" sz="quarter" idx="3"/>
          </p:nvPr>
        </p:nvSpPr>
        <p:spPr>
          <a:xfrm>
            <a:off x="4524646" y="178935"/>
            <a:ext cx="3887391" cy="823912"/>
          </a:xfrm>
        </p:spPr>
        <p:txBody>
          <a:bodyPr>
            <a:normAutofit/>
          </a:bodyPr>
          <a:lstStyle/>
          <a:p>
            <a:pPr algn="ctr"/>
            <a:r>
              <a:rPr lang="en-AU" sz="2400" dirty="0">
                <a:latin typeface="Cinzel" panose="00000500000000000000" pitchFamily="50" charset="0"/>
              </a:rPr>
              <a:t>Restorative Justice </a:t>
            </a:r>
          </a:p>
        </p:txBody>
      </p:sp>
      <p:sp>
        <p:nvSpPr>
          <p:cNvPr id="9" name="Content Placeholder 8"/>
          <p:cNvSpPr>
            <a:spLocks noGrp="1"/>
          </p:cNvSpPr>
          <p:nvPr>
            <p:ph sz="quarter" idx="4"/>
          </p:nvPr>
        </p:nvSpPr>
        <p:spPr>
          <a:xfrm>
            <a:off x="4629150" y="1052103"/>
            <a:ext cx="3859068" cy="5173205"/>
          </a:xfrm>
        </p:spPr>
        <p:txBody>
          <a:bodyPr>
            <a:normAutofit/>
          </a:bodyPr>
          <a:lstStyle/>
          <a:p>
            <a:r>
              <a:rPr lang="en-AU" dirty="0"/>
              <a:t>Promotes healing and reconciliation between the individuals involved in a conflict.</a:t>
            </a:r>
          </a:p>
          <a:p>
            <a:pPr marL="0" indent="0">
              <a:buNone/>
            </a:pPr>
            <a:endParaRPr lang="en-AU" sz="1100" dirty="0"/>
          </a:p>
          <a:p>
            <a:r>
              <a:rPr lang="en-AU" dirty="0"/>
              <a:t>Directly addresses the cause and impact of the harm caused through repair strategies and positive replacement behaviours. </a:t>
            </a:r>
          </a:p>
          <a:p>
            <a:pPr marL="0" indent="0">
              <a:buNone/>
            </a:pPr>
            <a:endParaRPr lang="en-AU" sz="1100" dirty="0"/>
          </a:p>
          <a:p>
            <a:r>
              <a:rPr lang="en-AU" dirty="0"/>
              <a:t>Helps students understand the impact of their actions on others and encourages them to take steps to make things right.</a:t>
            </a:r>
          </a:p>
          <a:p>
            <a:pPr marL="0" indent="0">
              <a:buNone/>
            </a:pPr>
            <a:endParaRPr lang="en-AU" dirty="0"/>
          </a:p>
          <a:p>
            <a:endParaRPr lang="en-AU" dirty="0"/>
          </a:p>
        </p:txBody>
      </p:sp>
    </p:spTree>
    <p:extLst>
      <p:ext uri="{BB962C8B-B14F-4D97-AF65-F5344CB8AC3E}">
        <p14:creationId xmlns:p14="http://schemas.microsoft.com/office/powerpoint/2010/main" val="2070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a:t>
            </a:r>
          </a:p>
        </p:txBody>
      </p:sp>
      <p:sp>
        <p:nvSpPr>
          <p:cNvPr id="3" name="Content Placeholder 2"/>
          <p:cNvSpPr>
            <a:spLocks noGrp="1"/>
          </p:cNvSpPr>
          <p:nvPr>
            <p:ph idx="1"/>
          </p:nvPr>
        </p:nvSpPr>
        <p:spPr>
          <a:xfrm>
            <a:off x="628650" y="1825625"/>
            <a:ext cx="7886700" cy="3695944"/>
          </a:xfrm>
        </p:spPr>
        <p:txBody>
          <a:bodyPr>
            <a:normAutofit/>
          </a:bodyPr>
          <a:lstStyle/>
          <a:p>
            <a:pPr marL="0" indent="0" algn="ctr">
              <a:buNone/>
            </a:pPr>
            <a:r>
              <a:rPr lang="en-AU" sz="2800" dirty="0"/>
              <a:t>I acknowledge the Traditional Custodians of Country on which we meet today. I acknowledge the First Nations peoples’ connections to land, sea and community and pay my respect to their elders past and present and extend that respect to all First Nations people present with us today. Sovereignty was never ceded, it was and always will be Aboriginal land.</a:t>
            </a:r>
          </a:p>
        </p:txBody>
      </p:sp>
    </p:spTree>
    <p:extLst>
      <p:ext uri="{BB962C8B-B14F-4D97-AF65-F5344CB8AC3E}">
        <p14:creationId xmlns:p14="http://schemas.microsoft.com/office/powerpoint/2010/main" val="183809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0E04-B5EE-4E90-0A98-D2F97F4660B2}"/>
              </a:ext>
            </a:extLst>
          </p:cNvPr>
          <p:cNvSpPr>
            <a:spLocks noGrp="1"/>
          </p:cNvSpPr>
          <p:nvPr>
            <p:ph type="title"/>
          </p:nvPr>
        </p:nvSpPr>
        <p:spPr>
          <a:xfrm>
            <a:off x="415636" y="173491"/>
            <a:ext cx="7886700" cy="1325563"/>
          </a:xfrm>
        </p:spPr>
        <p:txBody>
          <a:bodyPr/>
          <a:lstStyle/>
          <a:p>
            <a:r>
              <a:rPr lang="en-AU" dirty="0"/>
              <a:t>Attendance	</a:t>
            </a:r>
          </a:p>
        </p:txBody>
      </p:sp>
      <p:sp>
        <p:nvSpPr>
          <p:cNvPr id="3" name="Content Placeholder 2">
            <a:extLst>
              <a:ext uri="{FF2B5EF4-FFF2-40B4-BE49-F238E27FC236}">
                <a16:creationId xmlns:a16="http://schemas.microsoft.com/office/drawing/2014/main" id="{5F0B8598-D5C3-B387-0380-F9D9D8736BBE}"/>
              </a:ext>
            </a:extLst>
          </p:cNvPr>
          <p:cNvSpPr>
            <a:spLocks noGrp="1"/>
          </p:cNvSpPr>
          <p:nvPr>
            <p:ph idx="1"/>
          </p:nvPr>
        </p:nvSpPr>
        <p:spPr>
          <a:xfrm>
            <a:off x="304800" y="1249672"/>
            <a:ext cx="8423564" cy="4804764"/>
          </a:xfrm>
        </p:spPr>
        <p:txBody>
          <a:bodyPr>
            <a:noAutofit/>
          </a:bodyPr>
          <a:lstStyle/>
          <a:p>
            <a:pPr algn="just"/>
            <a:r>
              <a:rPr lang="en-AU" sz="1400" dirty="0"/>
              <a:t>Supporting positive school attendance is a shared responsibility. Regular attendance is essential if students are to achieve their potential and increase their career and life options. Parents are legally responsible for the regular attendance of their children. </a:t>
            </a:r>
          </a:p>
          <a:p>
            <a:pPr algn="just"/>
            <a:r>
              <a:rPr lang="en-AU" sz="1400" dirty="0"/>
              <a:t>Parents are required to </a:t>
            </a:r>
            <a:r>
              <a:rPr lang="en-AU" sz="1400" b="1" dirty="0"/>
              <a:t>explain absences </a:t>
            </a:r>
            <a:r>
              <a:rPr lang="en-AU" sz="1400" dirty="0"/>
              <a:t>of their children from school promptly and within seven days  by replying to the daily SMS, sending an email or using Sentral and providing a note/doctor’s certificate. </a:t>
            </a:r>
          </a:p>
          <a:p>
            <a:pPr algn="just"/>
            <a:r>
              <a:rPr lang="en-AU" sz="1400" b="1" dirty="0"/>
              <a:t>Partial absence </a:t>
            </a:r>
            <a:r>
              <a:rPr lang="en-AU" sz="1400" dirty="0"/>
              <a:t>– Where students are late for any reason they are required to report to the Administration Office, sign in and receive a late pass that is handed to the classroom teacher. Partial absences are legal absences and must be explained with a note of explanation from parents/carers. Parents will be informed if students are consistently late without explanation and the school may request a meeting. </a:t>
            </a:r>
          </a:p>
          <a:p>
            <a:pPr algn="just"/>
            <a:endParaRPr lang="en-AU" sz="1400" dirty="0"/>
          </a:p>
          <a:p>
            <a:pPr algn="just"/>
            <a:r>
              <a:rPr lang="en-AU" sz="1400" b="1" dirty="0"/>
              <a:t>Early Leavers </a:t>
            </a:r>
            <a:r>
              <a:rPr lang="en-AU" sz="1400" dirty="0"/>
              <a:t>– All early leavers must provide a note of explanation from parent/carer to the front office on the morning of the absence at the latest. Students will be issued with an early leaver slip and they must sign out of the front office when leaving the school. </a:t>
            </a:r>
          </a:p>
          <a:p>
            <a:pPr algn="just"/>
            <a:endParaRPr lang="en-AU" sz="1400" dirty="0">
              <a:solidFill>
                <a:srgbClr val="FF0000"/>
              </a:solidFill>
            </a:endParaRPr>
          </a:p>
          <a:p>
            <a:pPr algn="just"/>
            <a:r>
              <a:rPr lang="en-AU" sz="1400" b="1" dirty="0"/>
              <a:t>Sport</a:t>
            </a:r>
            <a:r>
              <a:rPr lang="en-AU" sz="1400" dirty="0"/>
              <a:t> – Wednesday Sport is compulsory to meet mandatory hours of planned sport across the week for students in years 7-10. Partial Day absences due to medical appointments that unavoidably fall during this time need 24 hours notice via email to the office with evidence of the medical appointment </a:t>
            </a:r>
            <a:r>
              <a:rPr lang="en-AU" sz="1400" dirty="0" err="1"/>
              <a:t>eg</a:t>
            </a:r>
            <a:r>
              <a:rPr lang="en-AU" sz="1400" dirty="0"/>
              <a:t> screenshot of appointment booking. Unexplained absences will be treated as truancy with a letter to parents/carers and Friday lunchtime detention. </a:t>
            </a:r>
          </a:p>
        </p:txBody>
      </p:sp>
    </p:spTree>
    <p:extLst>
      <p:ext uri="{BB962C8B-B14F-4D97-AF65-F5344CB8AC3E}">
        <p14:creationId xmlns:p14="http://schemas.microsoft.com/office/powerpoint/2010/main" val="299403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DAB4-5CAD-F3BF-B96F-00F5A8ADC61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1F27C3F-4E1E-64D8-CA47-31C9BE073D32}"/>
              </a:ext>
            </a:extLst>
          </p:cNvPr>
          <p:cNvSpPr txBox="1">
            <a:spLocks/>
          </p:cNvSpPr>
          <p:nvPr/>
        </p:nvSpPr>
        <p:spPr>
          <a:xfrm>
            <a:off x="1132489" y="1124608"/>
            <a:ext cx="6981497" cy="3594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u="none" kern="1200">
                <a:solidFill>
                  <a:schemeClr val="tx1"/>
                </a:solidFill>
                <a:latin typeface="Cinzel" panose="00000500000000000000" pitchFamily="50" charset="0"/>
                <a:ea typeface="+mj-ea"/>
                <a:cs typeface="+mj-cs"/>
              </a:defRPr>
            </a:lvl1pPr>
          </a:lstStyle>
          <a:p>
            <a:pPr algn="ctr"/>
            <a:r>
              <a:rPr lang="en-AU" sz="6000" dirty="0"/>
              <a:t>Ms Higgs </a:t>
            </a:r>
          </a:p>
          <a:p>
            <a:pPr algn="ctr"/>
            <a:r>
              <a:rPr lang="en-AU" sz="6000" dirty="0"/>
              <a:t>Year Adviser</a:t>
            </a:r>
            <a:endParaRPr lang="en-AU" sz="5400" dirty="0"/>
          </a:p>
        </p:txBody>
      </p:sp>
    </p:spTree>
    <p:extLst>
      <p:ext uri="{BB962C8B-B14F-4D97-AF65-F5344CB8AC3E}">
        <p14:creationId xmlns:p14="http://schemas.microsoft.com/office/powerpoint/2010/main" val="244672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Year Advisor </a:t>
            </a:r>
          </a:p>
        </p:txBody>
      </p:sp>
      <p:sp>
        <p:nvSpPr>
          <p:cNvPr id="3" name="Content Placeholder 2"/>
          <p:cNvSpPr>
            <a:spLocks noGrp="1"/>
          </p:cNvSpPr>
          <p:nvPr>
            <p:ph idx="1"/>
          </p:nvPr>
        </p:nvSpPr>
        <p:spPr/>
        <p:txBody>
          <a:bodyPr/>
          <a:lstStyle/>
          <a:p>
            <a:pPr marL="0" indent="0">
              <a:buNone/>
            </a:pPr>
            <a:r>
              <a:rPr lang="en-AU" dirty="0"/>
              <a:t>The </a:t>
            </a:r>
            <a:r>
              <a:rPr lang="en-AU" b="1" dirty="0"/>
              <a:t>Year Advisor </a:t>
            </a:r>
            <a:r>
              <a:rPr lang="en-AU" dirty="0"/>
              <a:t>is the link between welfare resources in the school, wider community, the student and the family.</a:t>
            </a:r>
          </a:p>
          <a:p>
            <a:pPr marL="0" indent="0">
              <a:buNone/>
            </a:pPr>
            <a:endParaRPr lang="en-AU" dirty="0"/>
          </a:p>
          <a:p>
            <a:pPr marL="0" indent="0">
              <a:buNone/>
            </a:pPr>
            <a:r>
              <a:rPr lang="en-AU" dirty="0"/>
              <a:t>The </a:t>
            </a:r>
            <a:r>
              <a:rPr lang="en-AU" b="1" dirty="0"/>
              <a:t>Head Teacher Wellbeing </a:t>
            </a:r>
            <a:r>
              <a:rPr lang="en-AU" dirty="0"/>
              <a:t>will become involved for case management for families and students for significant welfare concerns.</a:t>
            </a:r>
          </a:p>
          <a:p>
            <a:endParaRPr lang="en-AU" dirty="0"/>
          </a:p>
          <a:p>
            <a:pPr marL="0" indent="0">
              <a:buNone/>
            </a:pPr>
            <a:r>
              <a:rPr lang="en-AU" i="1" dirty="0"/>
              <a:t>Academic and class related issues should first be directed to the teacher, then you may escalate to the head teacher</a:t>
            </a:r>
          </a:p>
        </p:txBody>
      </p:sp>
    </p:spTree>
    <p:extLst>
      <p:ext uri="{BB962C8B-B14F-4D97-AF65-F5344CB8AC3E}">
        <p14:creationId xmlns:p14="http://schemas.microsoft.com/office/powerpoint/2010/main" val="424062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2" y="490616"/>
            <a:ext cx="7514035" cy="1314449"/>
          </a:xfrm>
        </p:spPr>
        <p:txBody>
          <a:bodyPr/>
          <a:lstStyle/>
          <a:p>
            <a:r>
              <a:rPr lang="en-AU" dirty="0"/>
              <a:t>Role of the support staff</a:t>
            </a:r>
          </a:p>
        </p:txBody>
      </p:sp>
      <p:sp>
        <p:nvSpPr>
          <p:cNvPr id="3" name="Content Placeholder 2"/>
          <p:cNvSpPr>
            <a:spLocks noGrp="1"/>
          </p:cNvSpPr>
          <p:nvPr>
            <p:ph idx="1"/>
          </p:nvPr>
        </p:nvSpPr>
        <p:spPr>
          <a:xfrm>
            <a:off x="814982" y="2113221"/>
            <a:ext cx="7514035" cy="3143251"/>
          </a:xfrm>
        </p:spPr>
        <p:txBody>
          <a:bodyPr>
            <a:normAutofit fontScale="92500" lnSpcReduction="10000"/>
          </a:bodyPr>
          <a:lstStyle/>
          <a:p>
            <a:r>
              <a:rPr lang="en-AU" b="1" dirty="0"/>
              <a:t>SASS  staff </a:t>
            </a:r>
            <a:r>
              <a:rPr lang="en-AU" dirty="0"/>
              <a:t>– attendance, application of extended leave and administrative enquiries, payments over the phone</a:t>
            </a:r>
          </a:p>
          <a:p>
            <a:pPr marL="0" indent="0">
              <a:buNone/>
            </a:pPr>
            <a:r>
              <a:rPr lang="en-AU" b="1" i="1" dirty="0"/>
              <a:t>  Online</a:t>
            </a:r>
            <a:r>
              <a:rPr lang="en-AU" dirty="0"/>
              <a:t> – parents can make payments, explain absences by calling the school number. </a:t>
            </a:r>
          </a:p>
          <a:p>
            <a:pPr marL="0" indent="0">
              <a:buNone/>
            </a:pPr>
            <a:endParaRPr lang="en-AU" dirty="0"/>
          </a:p>
          <a:p>
            <a:r>
              <a:rPr lang="en-AU" b="1" dirty="0"/>
              <a:t>Counsellor &amp; Learning Support staff </a:t>
            </a:r>
            <a:r>
              <a:rPr lang="en-AU" dirty="0"/>
              <a:t>– learning and welfare issues. Counsellors are on site each day, students can self-refer or parents can ask wellbeing team to organise. Can communicate with external support and support students with a variety of issues.</a:t>
            </a:r>
          </a:p>
          <a:p>
            <a:r>
              <a:rPr lang="en-AU" dirty="0"/>
              <a:t> </a:t>
            </a:r>
            <a:r>
              <a:rPr lang="en-AU" b="1" dirty="0"/>
              <a:t>Student Support Officer </a:t>
            </a:r>
            <a:r>
              <a:rPr lang="en-AU" dirty="0"/>
              <a:t>- Candice works with individuals and small groups in wellbeing support.</a:t>
            </a:r>
          </a:p>
          <a:p>
            <a:endParaRPr lang="en-AU" dirty="0"/>
          </a:p>
          <a:p>
            <a:endParaRPr lang="en-AU" dirty="0"/>
          </a:p>
        </p:txBody>
      </p:sp>
    </p:spTree>
    <p:extLst>
      <p:ext uri="{BB962C8B-B14F-4D97-AF65-F5344CB8AC3E}">
        <p14:creationId xmlns:p14="http://schemas.microsoft.com/office/powerpoint/2010/main" val="1966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831" y="887747"/>
            <a:ext cx="5915025" cy="994172"/>
          </a:xfrm>
        </p:spPr>
        <p:txBody>
          <a:bodyPr>
            <a:normAutofit/>
          </a:bodyPr>
          <a:lstStyle/>
          <a:p>
            <a:r>
              <a:rPr lang="en-AU" dirty="0"/>
              <a:t>Communication with school</a:t>
            </a:r>
          </a:p>
        </p:txBody>
      </p:sp>
      <p:sp>
        <p:nvSpPr>
          <p:cNvPr id="4" name="Content Placeholder 3">
            <a:extLst>
              <a:ext uri="{FF2B5EF4-FFF2-40B4-BE49-F238E27FC236}">
                <a16:creationId xmlns:a16="http://schemas.microsoft.com/office/drawing/2014/main" id="{F6024CA8-1B2C-9181-1D50-2A7261C1183E}"/>
              </a:ext>
            </a:extLst>
          </p:cNvPr>
          <p:cNvSpPr>
            <a:spLocks noGrp="1"/>
          </p:cNvSpPr>
          <p:nvPr>
            <p:ph idx="1"/>
          </p:nvPr>
        </p:nvSpPr>
        <p:spPr/>
        <p:txBody>
          <a:bodyPr/>
          <a:lstStyle/>
          <a:p>
            <a:r>
              <a:rPr lang="en-AU" dirty="0"/>
              <a:t>If you have an enquiry relating to your child please ring or email the Administration Office</a:t>
            </a:r>
          </a:p>
          <a:p>
            <a:r>
              <a:rPr lang="en-AU" dirty="0"/>
              <a:t>Emails to the school will be passed on to relevant staff. Please detail the nature of the enquiry in the email so it can be easily directed. </a:t>
            </a:r>
          </a:p>
          <a:p>
            <a:pPr lvl="1"/>
            <a:r>
              <a:rPr lang="en-AU" dirty="0"/>
              <a:t>Class and academic queries  - classroom teacher or Head Teacher</a:t>
            </a:r>
          </a:p>
          <a:p>
            <a:pPr lvl="1"/>
            <a:r>
              <a:rPr lang="en-AU" dirty="0"/>
              <a:t>Wellbeing concerns – Year Advisor (who will liaise with Head Teacher Wellbeing where necessary)</a:t>
            </a:r>
          </a:p>
          <a:p>
            <a:pPr lvl="1"/>
            <a:r>
              <a:rPr lang="en-AU" dirty="0"/>
              <a:t>Learning Support concerns – Learning and Support Teacher</a:t>
            </a:r>
          </a:p>
          <a:p>
            <a:pPr lvl="1"/>
            <a:r>
              <a:rPr lang="en-AU" dirty="0"/>
              <a:t>Careers, TAFE and future pathways queries – Careers Advisor </a:t>
            </a:r>
          </a:p>
          <a:p>
            <a:endParaRPr lang="en-AU" dirty="0"/>
          </a:p>
        </p:txBody>
      </p:sp>
    </p:spTree>
    <p:extLst>
      <p:ext uri="{BB962C8B-B14F-4D97-AF65-F5344CB8AC3E}">
        <p14:creationId xmlns:p14="http://schemas.microsoft.com/office/powerpoint/2010/main" val="210755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68" y="139158"/>
            <a:ext cx="7886700" cy="1017625"/>
          </a:xfrm>
        </p:spPr>
        <p:txBody>
          <a:bodyPr/>
          <a:lstStyle/>
          <a:p>
            <a:r>
              <a:rPr lang="en-AU" dirty="0"/>
              <a:t>Our Welfare focus for the year</a:t>
            </a:r>
          </a:p>
        </p:txBody>
      </p:sp>
      <p:sp>
        <p:nvSpPr>
          <p:cNvPr id="3" name="Content Placeholder 2"/>
          <p:cNvSpPr>
            <a:spLocks noGrp="1"/>
          </p:cNvSpPr>
          <p:nvPr>
            <p:ph idx="1"/>
          </p:nvPr>
        </p:nvSpPr>
        <p:spPr>
          <a:xfrm>
            <a:off x="200721" y="1301749"/>
            <a:ext cx="8642195" cy="705471"/>
          </a:xfrm>
        </p:spPr>
        <p:txBody>
          <a:bodyPr>
            <a:noAutofit/>
          </a:bodyPr>
          <a:lstStyle/>
          <a:p>
            <a:pPr algn="l">
              <a:lnSpc>
                <a:spcPct val="107000"/>
              </a:lnSpc>
              <a:spcAft>
                <a:spcPts val="800"/>
              </a:spcAft>
            </a:pPr>
            <a:r>
              <a:rPr lang="en-AU" sz="1400" dirty="0">
                <a:effectLst/>
              </a:rPr>
              <a:t>Goal 1: Maintaining respectful relationships, conflict resolution and academic resilience</a:t>
            </a:r>
          </a:p>
          <a:p>
            <a:pPr>
              <a:lnSpc>
                <a:spcPct val="107000"/>
              </a:lnSpc>
              <a:spcAft>
                <a:spcPts val="800"/>
              </a:spcAft>
            </a:pPr>
            <a:r>
              <a:rPr lang="en-AU" sz="1400" dirty="0">
                <a:effectLst/>
              </a:rPr>
              <a:t>Goal 2:  Resilience, Respectful Relationships, Work Experience and Academic Goals</a:t>
            </a:r>
            <a:endParaRPr lang="en-AU" sz="1400" dirty="0">
              <a:solidFill>
                <a:schemeClr val="bg1"/>
              </a:solidFill>
            </a:endParaRPr>
          </a:p>
          <a:p>
            <a:pPr marL="342900" lvl="1" indent="0">
              <a:buNone/>
            </a:pPr>
            <a:endParaRPr lang="en-AU" sz="1400" dirty="0"/>
          </a:p>
          <a:p>
            <a:pPr lvl="1"/>
            <a:endParaRPr lang="en-AU" sz="1400" dirty="0"/>
          </a:p>
          <a:p>
            <a:pPr lvl="1"/>
            <a:endParaRPr lang="en-AU" sz="1400" dirty="0"/>
          </a:p>
        </p:txBody>
      </p:sp>
      <p:graphicFrame>
        <p:nvGraphicFramePr>
          <p:cNvPr id="5" name="Table 4">
            <a:extLst>
              <a:ext uri="{FF2B5EF4-FFF2-40B4-BE49-F238E27FC236}">
                <a16:creationId xmlns:a16="http://schemas.microsoft.com/office/drawing/2014/main" id="{1BD07BC5-E72C-50EF-1CFE-AE3BD08A5540}"/>
              </a:ext>
            </a:extLst>
          </p:cNvPr>
          <p:cNvGraphicFramePr>
            <a:graphicFrameLocks noGrp="1"/>
          </p:cNvGraphicFramePr>
          <p:nvPr/>
        </p:nvGraphicFramePr>
        <p:xfrm>
          <a:off x="200722" y="2152186"/>
          <a:ext cx="8642195" cy="3604460"/>
        </p:xfrm>
        <a:graphic>
          <a:graphicData uri="http://schemas.openxmlformats.org/drawingml/2006/table">
            <a:tbl>
              <a:tblPr firstRow="1" bandRow="1">
                <a:tableStyleId>{5C22544A-7EE6-4342-B048-85BDC9FD1C3A}</a:tableStyleId>
              </a:tblPr>
              <a:tblGrid>
                <a:gridCol w="1103971">
                  <a:extLst>
                    <a:ext uri="{9D8B030D-6E8A-4147-A177-3AD203B41FA5}">
                      <a16:colId xmlns:a16="http://schemas.microsoft.com/office/drawing/2014/main" val="479341492"/>
                    </a:ext>
                  </a:extLst>
                </a:gridCol>
                <a:gridCol w="6083951">
                  <a:extLst>
                    <a:ext uri="{9D8B030D-6E8A-4147-A177-3AD203B41FA5}">
                      <a16:colId xmlns:a16="http://schemas.microsoft.com/office/drawing/2014/main" val="3657480365"/>
                    </a:ext>
                  </a:extLst>
                </a:gridCol>
                <a:gridCol w="1454273">
                  <a:extLst>
                    <a:ext uri="{9D8B030D-6E8A-4147-A177-3AD203B41FA5}">
                      <a16:colId xmlns:a16="http://schemas.microsoft.com/office/drawing/2014/main" val="223808514"/>
                    </a:ext>
                  </a:extLst>
                </a:gridCol>
              </a:tblGrid>
              <a:tr h="660702">
                <a:tc>
                  <a:txBody>
                    <a:bodyPr/>
                    <a:lstStyle/>
                    <a:p>
                      <a:r>
                        <a:rPr lang="en-AU" sz="2000" dirty="0">
                          <a:latin typeface="Gotham Light" panose="02000603030000020004" pitchFamily="2" charset="0"/>
                        </a:rPr>
                        <a:t>TIME</a:t>
                      </a:r>
                    </a:p>
                  </a:txBody>
                  <a:tcPr/>
                </a:tc>
                <a:tc>
                  <a:txBody>
                    <a:bodyPr/>
                    <a:lstStyle/>
                    <a:p>
                      <a:r>
                        <a:rPr lang="en-AU" sz="2000" dirty="0">
                          <a:latin typeface="Gotham Light" panose="02000603030000020004" pitchFamily="2" charset="0"/>
                        </a:rPr>
                        <a:t>Activity</a:t>
                      </a:r>
                    </a:p>
                  </a:txBody>
                  <a:tcPr/>
                </a:tc>
                <a:tc>
                  <a:txBody>
                    <a:bodyPr/>
                    <a:lstStyle/>
                    <a:p>
                      <a:r>
                        <a:rPr lang="en-AU" sz="2000" dirty="0">
                          <a:latin typeface="Gotham Light" panose="02000603030000020004" pitchFamily="2" charset="0"/>
                        </a:rPr>
                        <a:t>Approx.</a:t>
                      </a:r>
                      <a:r>
                        <a:rPr lang="en-AU" sz="2000" baseline="0" dirty="0">
                          <a:latin typeface="Gotham Light" panose="02000603030000020004" pitchFamily="2" charset="0"/>
                        </a:rPr>
                        <a:t> Cost</a:t>
                      </a:r>
                      <a:endParaRPr lang="en-AU" sz="2000" dirty="0">
                        <a:latin typeface="Gotham Light" panose="02000603030000020004" pitchFamily="2" charset="0"/>
                      </a:endParaRPr>
                    </a:p>
                  </a:txBody>
                  <a:tcPr/>
                </a:tc>
                <a:extLst>
                  <a:ext uri="{0D108BD9-81ED-4DB2-BD59-A6C34878D82A}">
                    <a16:rowId xmlns:a16="http://schemas.microsoft.com/office/drawing/2014/main" val="374679974"/>
                  </a:ext>
                </a:extLst>
              </a:tr>
              <a:tr h="660702">
                <a:tc>
                  <a:txBody>
                    <a:bodyPr/>
                    <a:lstStyle/>
                    <a:p>
                      <a:r>
                        <a:rPr lang="en-AU" sz="2000" dirty="0">
                          <a:latin typeface="Gotham Light" panose="02000603030000020004" pitchFamily="2" charset="0"/>
                        </a:rPr>
                        <a:t>Term 1</a:t>
                      </a:r>
                    </a:p>
                  </a:txBody>
                  <a:tcPr/>
                </a:tc>
                <a:tc>
                  <a:txBody>
                    <a:bodyPr/>
                    <a:lstStyle/>
                    <a:p>
                      <a:pPr algn="l"/>
                      <a:r>
                        <a:rPr lang="en-AU" sz="2000" b="0" dirty="0">
                          <a:latin typeface="Gotham Light" panose="02000603030000020004" pitchFamily="2" charset="0"/>
                          <a:cs typeface="Arial" panose="020B0604020202020204" pitchFamily="34" charset="0"/>
                        </a:rPr>
                        <a:t>Study Sensei (</a:t>
                      </a:r>
                      <a:r>
                        <a:rPr lang="en-AU" sz="2000" b="0" dirty="0" err="1">
                          <a:latin typeface="Gotham Light" panose="02000603030000020004" pitchFamily="2" charset="0"/>
                          <a:cs typeface="Arial" panose="020B0604020202020204" pitchFamily="34" charset="0"/>
                        </a:rPr>
                        <a:t>wk</a:t>
                      </a:r>
                      <a:r>
                        <a:rPr lang="en-AU" sz="2000" b="0" dirty="0">
                          <a:latin typeface="Gotham Light" panose="02000603030000020004" pitchFamily="2" charset="0"/>
                          <a:cs typeface="Arial" panose="020B0604020202020204" pitchFamily="34" charset="0"/>
                        </a:rPr>
                        <a:t> 4) – organisation and study skills workshop</a:t>
                      </a:r>
                    </a:p>
                  </a:txBody>
                  <a:tcPr/>
                </a:tc>
                <a:tc>
                  <a:txBody>
                    <a:bodyPr/>
                    <a:lstStyle/>
                    <a:p>
                      <a:pPr algn="l"/>
                      <a:r>
                        <a:rPr lang="en-AU" sz="2000" dirty="0">
                          <a:latin typeface="Gotham Light" panose="02000603030000020004" pitchFamily="2" charset="0"/>
                        </a:rPr>
                        <a:t>$12</a:t>
                      </a:r>
                    </a:p>
                  </a:txBody>
                  <a:tcPr/>
                </a:tc>
                <a:extLst>
                  <a:ext uri="{0D108BD9-81ED-4DB2-BD59-A6C34878D82A}">
                    <a16:rowId xmlns:a16="http://schemas.microsoft.com/office/drawing/2014/main" val="2003648336"/>
                  </a:ext>
                </a:extLst>
              </a:tr>
              <a:tr h="1284971">
                <a:tc>
                  <a:txBody>
                    <a:bodyPr/>
                    <a:lstStyle/>
                    <a:p>
                      <a:r>
                        <a:rPr lang="en-AU" sz="2000" dirty="0">
                          <a:latin typeface="Gotham Light" panose="02000603030000020004" pitchFamily="2" charset="0"/>
                        </a:rPr>
                        <a:t>Term 3</a:t>
                      </a:r>
                    </a:p>
                  </a:txBody>
                  <a:tcPr/>
                </a:tc>
                <a:tc>
                  <a:txBody>
                    <a:bodyPr/>
                    <a:lstStyle/>
                    <a:p>
                      <a:pPr algn="l"/>
                      <a:r>
                        <a:rPr lang="en-AU" sz="2000" b="0" kern="1200" dirty="0">
                          <a:solidFill>
                            <a:schemeClr val="dk1"/>
                          </a:solidFill>
                          <a:effectLst/>
                          <a:latin typeface="Gotham Light" panose="02000603030000020004" pitchFamily="2" charset="0"/>
                          <a:ea typeface="+mn-ea"/>
                          <a:cs typeface="+mn-cs"/>
                        </a:rPr>
                        <a:t>Relationships Australia (TBC) - </a:t>
                      </a:r>
                      <a:r>
                        <a:rPr lang="en-AU" sz="2000" kern="1200" dirty="0">
                          <a:solidFill>
                            <a:schemeClr val="dk1"/>
                          </a:solidFill>
                          <a:effectLst/>
                          <a:latin typeface="Gotham Light" panose="02000603030000020004" pitchFamily="2" charset="0"/>
                          <a:ea typeface="+mn-ea"/>
                          <a:cs typeface="+mn-cs"/>
                        </a:rPr>
                        <a:t>small group, whole year program. Focusing on respectful relationships, conflict resolution, and setting boundaries within friendships</a:t>
                      </a:r>
                      <a:endParaRPr lang="en-AU" sz="2000" b="0" dirty="0">
                        <a:latin typeface="Gotham Light" panose="02000603030000020004" pitchFamily="2" charset="0"/>
                        <a:cs typeface="Arial" panose="020B0604020202020204" pitchFamily="34" charset="0"/>
                      </a:endParaRPr>
                    </a:p>
                  </a:txBody>
                  <a:tcPr/>
                </a:tc>
                <a:tc>
                  <a:txBody>
                    <a:bodyPr/>
                    <a:lstStyle/>
                    <a:p>
                      <a:pPr algn="l"/>
                      <a:r>
                        <a:rPr lang="en-AU" sz="2000" dirty="0">
                          <a:latin typeface="Gotham Light" panose="02000603030000020004" pitchFamily="2" charset="0"/>
                        </a:rPr>
                        <a:t>N/A</a:t>
                      </a:r>
                    </a:p>
                  </a:txBody>
                  <a:tcPr/>
                </a:tc>
                <a:extLst>
                  <a:ext uri="{0D108BD9-81ED-4DB2-BD59-A6C34878D82A}">
                    <a16:rowId xmlns:a16="http://schemas.microsoft.com/office/drawing/2014/main" val="1586820421"/>
                  </a:ext>
                </a:extLst>
              </a:tr>
              <a:tr h="917409">
                <a:tc>
                  <a:txBody>
                    <a:bodyPr/>
                    <a:lstStyle/>
                    <a:p>
                      <a:r>
                        <a:rPr lang="en-AU" sz="2000" dirty="0">
                          <a:latin typeface="Gotham Light" panose="02000603030000020004" pitchFamily="2" charset="0"/>
                        </a:rPr>
                        <a:t>Term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2000" b="0" dirty="0">
                          <a:effectLst/>
                          <a:latin typeface="Gotham Light" panose="02000603030000020004" pitchFamily="2" charset="0"/>
                          <a:cs typeface="Arial" panose="020B0604020202020204" pitchFamily="34" charset="0"/>
                        </a:rPr>
                        <a:t>Work Experience (</a:t>
                      </a:r>
                      <a:r>
                        <a:rPr lang="en-AU" sz="2000" b="0" dirty="0" err="1">
                          <a:effectLst/>
                          <a:latin typeface="Gotham Light" panose="02000603030000020004" pitchFamily="2" charset="0"/>
                          <a:cs typeface="Arial" panose="020B0604020202020204" pitchFamily="34" charset="0"/>
                        </a:rPr>
                        <a:t>wk</a:t>
                      </a:r>
                      <a:r>
                        <a:rPr lang="en-AU" sz="2000" b="0" dirty="0">
                          <a:effectLst/>
                          <a:latin typeface="Gotham Light" panose="02000603030000020004" pitchFamily="2" charset="0"/>
                          <a:cs typeface="Arial" panose="020B0604020202020204" pitchFamily="34" charset="0"/>
                        </a:rPr>
                        <a:t> 6) – Students will participate in work placement</a:t>
                      </a:r>
                      <a:endParaRPr lang="en-AU" sz="2000" b="0" dirty="0">
                        <a:latin typeface="Gotham Light" panose="02000603030000020004" pitchFamily="2" charset="0"/>
                        <a:cs typeface="Arial" panose="020B0604020202020204" pitchFamily="34" charset="0"/>
                      </a:endParaRPr>
                    </a:p>
                  </a:txBody>
                  <a:tcPr/>
                </a:tc>
                <a:tc>
                  <a:txBody>
                    <a:bodyPr/>
                    <a:lstStyle/>
                    <a:p>
                      <a:pPr algn="l"/>
                      <a:r>
                        <a:rPr lang="en-AU" sz="2000" dirty="0">
                          <a:latin typeface="Gotham Light" panose="02000603030000020004" pitchFamily="2" charset="0"/>
                        </a:rPr>
                        <a:t>N/A</a:t>
                      </a:r>
                    </a:p>
                  </a:txBody>
                  <a:tcPr/>
                </a:tc>
                <a:extLst>
                  <a:ext uri="{0D108BD9-81ED-4DB2-BD59-A6C34878D82A}">
                    <a16:rowId xmlns:a16="http://schemas.microsoft.com/office/drawing/2014/main" val="150284082"/>
                  </a:ext>
                </a:extLst>
              </a:tr>
            </a:tbl>
          </a:graphicData>
        </a:graphic>
      </p:graphicFrame>
    </p:spTree>
    <p:extLst>
      <p:ext uri="{BB962C8B-B14F-4D97-AF65-F5344CB8AC3E}">
        <p14:creationId xmlns:p14="http://schemas.microsoft.com/office/powerpoint/2010/main" val="1915317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6BD8-7490-4C1F-BFAD-9B824E690716}"/>
              </a:ext>
            </a:extLst>
          </p:cNvPr>
          <p:cNvSpPr>
            <a:spLocks noGrp="1"/>
          </p:cNvSpPr>
          <p:nvPr>
            <p:ph type="title"/>
          </p:nvPr>
        </p:nvSpPr>
        <p:spPr/>
        <p:txBody>
          <a:bodyPr/>
          <a:lstStyle/>
          <a:p>
            <a:r>
              <a:rPr lang="en-AU" dirty="0"/>
              <a:t>Small Group wellbeing </a:t>
            </a:r>
          </a:p>
        </p:txBody>
      </p:sp>
      <p:sp>
        <p:nvSpPr>
          <p:cNvPr id="3" name="Content Placeholder 2">
            <a:extLst>
              <a:ext uri="{FF2B5EF4-FFF2-40B4-BE49-F238E27FC236}">
                <a16:creationId xmlns:a16="http://schemas.microsoft.com/office/drawing/2014/main" id="{9CDDDB7E-D2BF-40C0-B3A8-F6FB6E338051}"/>
              </a:ext>
            </a:extLst>
          </p:cNvPr>
          <p:cNvSpPr>
            <a:spLocks noGrp="1"/>
          </p:cNvSpPr>
          <p:nvPr>
            <p:ph idx="1"/>
          </p:nvPr>
        </p:nvSpPr>
        <p:spPr/>
        <p:txBody>
          <a:bodyPr>
            <a:normAutofit/>
          </a:bodyPr>
          <a:lstStyle/>
          <a:p>
            <a:pPr marL="0" indent="0">
              <a:buNone/>
            </a:pPr>
            <a:r>
              <a:rPr lang="en-AU" dirty="0"/>
              <a:t>Students contact their Year Adviser to join:</a:t>
            </a:r>
          </a:p>
          <a:p>
            <a:pPr marL="0" indent="0">
              <a:buNone/>
            </a:pPr>
            <a:endParaRPr lang="en-AU" sz="1000" dirty="0"/>
          </a:p>
          <a:p>
            <a:r>
              <a:rPr lang="en-AU" dirty="0"/>
              <a:t>Rise</a:t>
            </a:r>
          </a:p>
          <a:p>
            <a:r>
              <a:rPr lang="en-AU" dirty="0"/>
              <a:t>Thrive</a:t>
            </a:r>
          </a:p>
          <a:p>
            <a:r>
              <a:rPr lang="en-AU" dirty="0"/>
              <a:t>RAISE</a:t>
            </a:r>
          </a:p>
          <a:p>
            <a:r>
              <a:rPr lang="en-AU" dirty="0"/>
              <a:t>SSO-run wellbeing programs </a:t>
            </a:r>
            <a:r>
              <a:rPr lang="en-AU" dirty="0" err="1"/>
              <a:t>eg</a:t>
            </a:r>
            <a:r>
              <a:rPr lang="en-AU" dirty="0"/>
              <a:t> Skills for School; Gardening/school projects; Empower &amp; Energize </a:t>
            </a:r>
          </a:p>
          <a:p>
            <a:pPr marL="0" indent="0">
              <a:buNone/>
            </a:pPr>
            <a:r>
              <a:rPr lang="en-AU" dirty="0"/>
              <a:t>These programs run throughout the year, contact us when you see them in the newsletter</a:t>
            </a:r>
          </a:p>
        </p:txBody>
      </p:sp>
    </p:spTree>
    <p:extLst>
      <p:ext uri="{BB962C8B-B14F-4D97-AF65-F5344CB8AC3E}">
        <p14:creationId xmlns:p14="http://schemas.microsoft.com/office/powerpoint/2010/main" val="218049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Extra-curricular opportunities</a:t>
            </a:r>
          </a:p>
        </p:txBody>
      </p:sp>
      <p:sp>
        <p:nvSpPr>
          <p:cNvPr id="3" name="Content Placeholder 2"/>
          <p:cNvSpPr>
            <a:spLocks noGrp="1"/>
          </p:cNvSpPr>
          <p:nvPr>
            <p:ph idx="1"/>
          </p:nvPr>
        </p:nvSpPr>
        <p:spPr>
          <a:xfrm>
            <a:off x="628650" y="1425574"/>
            <a:ext cx="7886700" cy="1250950"/>
          </a:xfrm>
        </p:spPr>
        <p:txBody>
          <a:bodyPr>
            <a:normAutofit/>
          </a:bodyPr>
          <a:lstStyle/>
          <a:p>
            <a:pPr marL="0" indent="0">
              <a:buNone/>
            </a:pPr>
            <a:r>
              <a:rPr lang="en-AU" dirty="0"/>
              <a:t>The more students get involved in school programs, </a:t>
            </a:r>
          </a:p>
          <a:p>
            <a:pPr marL="0" indent="0">
              <a:buNone/>
            </a:pPr>
            <a:r>
              <a:rPr lang="en-AU" dirty="0"/>
              <a:t>the more they will get out of their education.</a:t>
            </a:r>
          </a:p>
        </p:txBody>
      </p:sp>
      <p:sp>
        <p:nvSpPr>
          <p:cNvPr id="4" name="Content Placeholder 2"/>
          <p:cNvSpPr txBox="1">
            <a:spLocks/>
          </p:cNvSpPr>
          <p:nvPr/>
        </p:nvSpPr>
        <p:spPr>
          <a:xfrm>
            <a:off x="321547" y="2676524"/>
            <a:ext cx="8601389" cy="3019425"/>
          </a:xfrm>
          <a:prstGeom prst="rect">
            <a:avLst/>
          </a:prstGeom>
        </p:spPr>
        <p:txBody>
          <a:bodyPr vert="horz" lIns="91440" tIns="45720" rIns="91440" bIns="45720" numCol="2"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otham Light" panose="02000603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Gotham Light" panose="02000603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otham Light" panose="02000603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tham Light" panose="02000603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tham Light" panose="02000603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AU" dirty="0"/>
              <a:t>Duke of Edinburgh</a:t>
            </a:r>
          </a:p>
          <a:p>
            <a:pPr marL="0" indent="0">
              <a:buFont typeface="Arial" panose="020B0604020202020204" pitchFamily="34" charset="0"/>
              <a:buNone/>
            </a:pPr>
            <a:r>
              <a:rPr lang="en-AU" dirty="0"/>
              <a:t>SRC</a:t>
            </a:r>
          </a:p>
          <a:p>
            <a:pPr marL="0" indent="0">
              <a:buFont typeface="Arial" panose="020B0604020202020204" pitchFamily="34" charset="0"/>
              <a:buNone/>
            </a:pPr>
            <a:r>
              <a:rPr lang="en-AU" dirty="0"/>
              <a:t>Prefects</a:t>
            </a:r>
          </a:p>
          <a:p>
            <a:pPr marL="0" indent="0">
              <a:buFont typeface="Arial" panose="020B0604020202020204" pitchFamily="34" charset="0"/>
              <a:buNone/>
            </a:pPr>
            <a:r>
              <a:rPr lang="en-AU" dirty="0"/>
              <a:t>Science Club</a:t>
            </a:r>
          </a:p>
          <a:p>
            <a:pPr marL="0" indent="0">
              <a:buFont typeface="Arial" panose="020B0604020202020204" pitchFamily="34" charset="0"/>
              <a:buNone/>
            </a:pPr>
            <a:r>
              <a:rPr lang="en-AU" dirty="0"/>
              <a:t>Coding Club</a:t>
            </a:r>
          </a:p>
          <a:p>
            <a:pPr marL="0" indent="0">
              <a:buFont typeface="Arial" panose="020B0604020202020204" pitchFamily="34" charset="0"/>
              <a:buNone/>
            </a:pPr>
            <a:r>
              <a:rPr lang="en-AU" dirty="0"/>
              <a:t>Chess Club</a:t>
            </a:r>
          </a:p>
          <a:p>
            <a:pPr marL="0" indent="0">
              <a:buFont typeface="Arial" panose="020B0604020202020204" pitchFamily="34" charset="0"/>
              <a:buNone/>
            </a:pPr>
            <a:r>
              <a:rPr lang="en-AU" dirty="0"/>
              <a:t>Gifted and Talented sports</a:t>
            </a:r>
          </a:p>
          <a:p>
            <a:pPr marL="0" indent="0">
              <a:buNone/>
            </a:pPr>
            <a:r>
              <a:rPr lang="en-AU" dirty="0"/>
              <a:t>Warhammer Alliance</a:t>
            </a:r>
          </a:p>
          <a:p>
            <a:pPr marL="0" indent="0">
              <a:buNone/>
            </a:pPr>
            <a:r>
              <a:rPr lang="en-AU" dirty="0"/>
              <a:t>Breakfast Club</a:t>
            </a:r>
          </a:p>
          <a:p>
            <a:pPr marL="0" indent="0">
              <a:buNone/>
            </a:pPr>
            <a:r>
              <a:rPr lang="en-AU" dirty="0"/>
              <a:t>Stage Crew </a:t>
            </a:r>
          </a:p>
          <a:p>
            <a:pPr marL="0" indent="0">
              <a:buNone/>
            </a:pPr>
            <a:r>
              <a:rPr lang="en-AU" b="1" dirty="0"/>
              <a:t>Music Ensembles: </a:t>
            </a:r>
            <a:r>
              <a:rPr lang="en-AU" dirty="0"/>
              <a:t>Big Band, Concert Band, Guitar Ensemble, Chamber Ensemble, Rock bands, Vocal Ensemble</a:t>
            </a:r>
          </a:p>
          <a:p>
            <a:pPr marL="0" indent="0">
              <a:buNone/>
            </a:pPr>
            <a:r>
              <a:rPr lang="en-AU" b="1" dirty="0"/>
              <a:t>Knock-out sport competitions: </a:t>
            </a:r>
            <a:r>
              <a:rPr lang="en-AU" kern="100" dirty="0">
                <a:effectLst/>
                <a:ea typeface="Aptos" panose="020B0004020202020204" pitchFamily="34" charset="0"/>
                <a:cs typeface="Times New Roman" panose="02020603050405020304" pitchFamily="18" charset="0"/>
              </a:rPr>
              <a:t>AFL, </a:t>
            </a:r>
            <a:r>
              <a:rPr lang="en-AU" kern="100" err="1">
                <a:effectLst/>
                <a:ea typeface="Aptos" panose="020B0004020202020204" pitchFamily="34" charset="0"/>
                <a:cs typeface="Times New Roman" panose="02020603050405020304" pitchFamily="18" charset="0"/>
              </a:rPr>
              <a:t>Baseball</a:t>
            </a:r>
            <a:r>
              <a:rPr lang="en-AU" kern="100">
                <a:effectLst/>
                <a:ea typeface="Aptos" panose="020B0004020202020204" pitchFamily="34" charset="0"/>
                <a:cs typeface="Times New Roman" panose="02020603050405020304" pitchFamily="18" charset="0"/>
              </a:rPr>
              <a:t>, Basketball</a:t>
            </a:r>
            <a:r>
              <a:rPr lang="en-AU" kern="100" dirty="0">
                <a:effectLst/>
                <a:ea typeface="Aptos" panose="020B0004020202020204" pitchFamily="34" charset="0"/>
                <a:cs typeface="Times New Roman" panose="02020603050405020304" pitchFamily="18" charset="0"/>
              </a:rPr>
              <a:t>, Cricket, Football, Netball, Touch, Tennis, Volleyball</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93325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MILO Club</a:t>
            </a:r>
            <a:br>
              <a:rPr lang="en-AU" dirty="0"/>
            </a:br>
            <a:r>
              <a:rPr lang="en-AU" sz="1800" dirty="0"/>
              <a:t>My Individual Learning opportunity</a:t>
            </a:r>
            <a:endParaRPr lang="en-AU" dirty="0"/>
          </a:p>
        </p:txBody>
      </p:sp>
      <p:sp>
        <p:nvSpPr>
          <p:cNvPr id="3" name="Content Placeholder 2"/>
          <p:cNvSpPr>
            <a:spLocks noGrp="1"/>
          </p:cNvSpPr>
          <p:nvPr>
            <p:ph idx="1"/>
          </p:nvPr>
        </p:nvSpPr>
        <p:spPr/>
        <p:txBody>
          <a:bodyPr>
            <a:normAutofit/>
          </a:bodyPr>
          <a:lstStyle/>
          <a:p>
            <a:pPr marL="0" indent="0">
              <a:buNone/>
            </a:pPr>
            <a:r>
              <a:rPr lang="en-AU" sz="2800" dirty="0"/>
              <a:t>Monday and Thursday afternoon </a:t>
            </a:r>
          </a:p>
          <a:p>
            <a:pPr marL="0" indent="0">
              <a:buNone/>
            </a:pPr>
            <a:r>
              <a:rPr lang="en-AU" sz="2800" dirty="0"/>
              <a:t>in the library 3.10-5pm</a:t>
            </a:r>
          </a:p>
          <a:p>
            <a:pPr marL="0" indent="0">
              <a:buNone/>
            </a:pPr>
            <a:r>
              <a:rPr lang="en-AU" sz="2800" dirty="0"/>
              <a:t>Supervised by a Maths or English teacher </a:t>
            </a:r>
          </a:p>
          <a:p>
            <a:pPr marL="0" indent="0">
              <a:buNone/>
            </a:pPr>
            <a:endParaRPr lang="en-AU" sz="2800" dirty="0"/>
          </a:p>
          <a:p>
            <a:pPr marL="0" indent="0">
              <a:buNone/>
            </a:pPr>
            <a:endParaRPr lang="en-AU" sz="1600" dirty="0"/>
          </a:p>
          <a:p>
            <a:pPr marL="0" indent="0" algn="r">
              <a:buNone/>
            </a:pPr>
            <a:r>
              <a:rPr lang="en-AU" sz="2800" dirty="0"/>
              <a:t>An excellent way to get help with assignments</a:t>
            </a:r>
          </a:p>
        </p:txBody>
      </p:sp>
    </p:spTree>
    <p:extLst>
      <p:ext uri="{BB962C8B-B14F-4D97-AF65-F5344CB8AC3E}">
        <p14:creationId xmlns:p14="http://schemas.microsoft.com/office/powerpoint/2010/main" val="186850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8998-DC3D-39CF-E29E-C04C491F78A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6041CDB-8BBF-1AC1-601B-8559C42A99DA}"/>
              </a:ext>
            </a:extLst>
          </p:cNvPr>
          <p:cNvSpPr txBox="1">
            <a:spLocks/>
          </p:cNvSpPr>
          <p:nvPr/>
        </p:nvSpPr>
        <p:spPr>
          <a:xfrm>
            <a:off x="1132489" y="1124608"/>
            <a:ext cx="6981497" cy="3594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u="none" kern="1200">
                <a:solidFill>
                  <a:schemeClr val="tx1"/>
                </a:solidFill>
                <a:latin typeface="Cinzel" panose="00000500000000000000" pitchFamily="50" charset="0"/>
                <a:ea typeface="+mj-ea"/>
                <a:cs typeface="+mj-cs"/>
              </a:defRPr>
            </a:lvl1pPr>
          </a:lstStyle>
          <a:p>
            <a:pPr algn="ctr"/>
            <a:r>
              <a:rPr lang="en-AU" sz="6000" dirty="0"/>
              <a:t>Ms Walters</a:t>
            </a:r>
          </a:p>
          <a:p>
            <a:pPr algn="ctr"/>
            <a:r>
              <a:rPr lang="en-AU" sz="4800" dirty="0"/>
              <a:t>Deputy Principal</a:t>
            </a:r>
          </a:p>
          <a:p>
            <a:pPr algn="ctr"/>
            <a:r>
              <a:rPr lang="en-AU" sz="4800" dirty="0"/>
              <a:t>Years 8 &amp; 10</a:t>
            </a:r>
            <a:endParaRPr lang="en-AU" sz="4400" dirty="0"/>
          </a:p>
        </p:txBody>
      </p:sp>
    </p:spTree>
    <p:extLst>
      <p:ext uri="{BB962C8B-B14F-4D97-AF65-F5344CB8AC3E}">
        <p14:creationId xmlns:p14="http://schemas.microsoft.com/office/powerpoint/2010/main" val="51722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32489" y="1124608"/>
            <a:ext cx="6981497" cy="3594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u="none" kern="1200">
                <a:solidFill>
                  <a:schemeClr val="tx1"/>
                </a:solidFill>
                <a:latin typeface="Cinzel" panose="00000500000000000000" pitchFamily="50" charset="0"/>
                <a:ea typeface="+mj-ea"/>
                <a:cs typeface="+mj-cs"/>
              </a:defRPr>
            </a:lvl1pPr>
          </a:lstStyle>
          <a:p>
            <a:pPr algn="ctr"/>
            <a:r>
              <a:rPr lang="en-AU" sz="6000" dirty="0"/>
              <a:t>Ms Higgs </a:t>
            </a:r>
          </a:p>
          <a:p>
            <a:pPr algn="ctr"/>
            <a:r>
              <a:rPr lang="en-AU" sz="6000" dirty="0"/>
              <a:t>Year 10 Adviser</a:t>
            </a:r>
            <a:endParaRPr lang="en-AU" sz="5400" dirty="0"/>
          </a:p>
        </p:txBody>
      </p:sp>
    </p:spTree>
    <p:extLst>
      <p:ext uri="{BB962C8B-B14F-4D97-AF65-F5344CB8AC3E}">
        <p14:creationId xmlns:p14="http://schemas.microsoft.com/office/powerpoint/2010/main" val="332937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Parent Portal -Website</a:t>
            </a:r>
          </a:p>
        </p:txBody>
      </p:sp>
      <p:pic>
        <p:nvPicPr>
          <p:cNvPr id="4" name="Content Placeholder 3">
            <a:extLst>
              <a:ext uri="{FF2B5EF4-FFF2-40B4-BE49-F238E27FC236}">
                <a16:creationId xmlns:a16="http://schemas.microsoft.com/office/drawing/2014/main" id="{188688E2-A79A-33E6-5C6F-ADFCC17EA5C3}"/>
              </a:ext>
            </a:extLst>
          </p:cNvPr>
          <p:cNvPicPr>
            <a:picLocks noGrp="1" noChangeAspect="1"/>
          </p:cNvPicPr>
          <p:nvPr>
            <p:ph idx="1"/>
          </p:nvPr>
        </p:nvPicPr>
        <p:blipFill>
          <a:blip r:embed="rId3"/>
          <a:stretch>
            <a:fillRect/>
          </a:stretch>
        </p:blipFill>
        <p:spPr>
          <a:xfrm>
            <a:off x="887200" y="1587085"/>
            <a:ext cx="2519304" cy="4111625"/>
          </a:xfrm>
        </p:spPr>
      </p:pic>
      <p:pic>
        <p:nvPicPr>
          <p:cNvPr id="7" name="Picture 6">
            <a:extLst>
              <a:ext uri="{FF2B5EF4-FFF2-40B4-BE49-F238E27FC236}">
                <a16:creationId xmlns:a16="http://schemas.microsoft.com/office/drawing/2014/main" id="{274B1470-59E1-AB77-F843-EAA9314A700D}"/>
              </a:ext>
            </a:extLst>
          </p:cNvPr>
          <p:cNvPicPr>
            <a:picLocks noChangeAspect="1"/>
          </p:cNvPicPr>
          <p:nvPr/>
        </p:nvPicPr>
        <p:blipFill>
          <a:blip r:embed="rId4"/>
          <a:stretch>
            <a:fillRect/>
          </a:stretch>
        </p:blipFill>
        <p:spPr>
          <a:xfrm>
            <a:off x="4572000" y="1956368"/>
            <a:ext cx="3795238" cy="3742342"/>
          </a:xfrm>
          <a:prstGeom prst="rect">
            <a:avLst/>
          </a:prstGeom>
        </p:spPr>
      </p:pic>
    </p:spTree>
    <p:extLst>
      <p:ext uri="{BB962C8B-B14F-4D97-AF65-F5344CB8AC3E}">
        <p14:creationId xmlns:p14="http://schemas.microsoft.com/office/powerpoint/2010/main" val="184019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Parent Portal - App</a:t>
            </a:r>
            <a:br>
              <a:rPr lang="en-AU" dirty="0"/>
            </a:br>
            <a:endParaRPr lang="en-AU" dirty="0"/>
          </a:p>
        </p:txBody>
      </p:sp>
      <p:pic>
        <p:nvPicPr>
          <p:cNvPr id="4" name="Content Placeholder 3">
            <a:extLst>
              <a:ext uri="{FF2B5EF4-FFF2-40B4-BE49-F238E27FC236}">
                <a16:creationId xmlns:a16="http://schemas.microsoft.com/office/drawing/2014/main" id="{23094D86-E433-6E4C-346C-EACA573B411D}"/>
              </a:ext>
            </a:extLst>
          </p:cNvPr>
          <p:cNvPicPr>
            <a:picLocks noGrp="1" noChangeAspect="1"/>
          </p:cNvPicPr>
          <p:nvPr>
            <p:ph idx="1"/>
          </p:nvPr>
        </p:nvPicPr>
        <p:blipFill>
          <a:blip r:embed="rId3"/>
          <a:stretch>
            <a:fillRect/>
          </a:stretch>
        </p:blipFill>
        <p:spPr>
          <a:xfrm>
            <a:off x="5115464" y="1144138"/>
            <a:ext cx="2544792" cy="5224708"/>
          </a:xfrm>
        </p:spPr>
      </p:pic>
      <p:sp>
        <p:nvSpPr>
          <p:cNvPr id="6" name="TextBox 5">
            <a:extLst>
              <a:ext uri="{FF2B5EF4-FFF2-40B4-BE49-F238E27FC236}">
                <a16:creationId xmlns:a16="http://schemas.microsoft.com/office/drawing/2014/main" id="{0448829F-4036-E659-AB5A-65676A063EEB}"/>
              </a:ext>
            </a:extLst>
          </p:cNvPr>
          <p:cNvSpPr txBox="1"/>
          <p:nvPr/>
        </p:nvSpPr>
        <p:spPr>
          <a:xfrm>
            <a:off x="819509" y="2139351"/>
            <a:ext cx="2924355" cy="1477328"/>
          </a:xfrm>
          <a:prstGeom prst="rect">
            <a:avLst/>
          </a:prstGeom>
          <a:noFill/>
        </p:spPr>
        <p:txBody>
          <a:bodyPr wrap="square" rtlCol="0">
            <a:spAutoFit/>
          </a:bodyPr>
          <a:lstStyle/>
          <a:p>
            <a:r>
              <a:rPr lang="en-AU" dirty="0"/>
              <a:t>Download Sentral Parent App</a:t>
            </a:r>
          </a:p>
          <a:p>
            <a:endParaRPr lang="en-AU" dirty="0"/>
          </a:p>
          <a:p>
            <a:r>
              <a:rPr lang="en-AU" dirty="0"/>
              <a:t>Select school</a:t>
            </a:r>
          </a:p>
          <a:p>
            <a:endParaRPr lang="en-AU" dirty="0"/>
          </a:p>
          <a:p>
            <a:endParaRPr lang="en-AU" dirty="0"/>
          </a:p>
        </p:txBody>
      </p:sp>
    </p:spTree>
    <p:extLst>
      <p:ext uri="{BB962C8B-B14F-4D97-AF65-F5344CB8AC3E}">
        <p14:creationId xmlns:p14="http://schemas.microsoft.com/office/powerpoint/2010/main" val="154424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1BD6-2D75-5142-FF42-AB37F97EF5B1}"/>
              </a:ext>
            </a:extLst>
          </p:cNvPr>
          <p:cNvSpPr>
            <a:spLocks noGrp="1"/>
          </p:cNvSpPr>
          <p:nvPr>
            <p:ph type="title"/>
          </p:nvPr>
        </p:nvSpPr>
        <p:spPr/>
        <p:txBody>
          <a:bodyPr/>
          <a:lstStyle/>
          <a:p>
            <a:r>
              <a:rPr lang="en-AU" dirty="0"/>
              <a:t>Laptops </a:t>
            </a:r>
          </a:p>
        </p:txBody>
      </p:sp>
      <p:pic>
        <p:nvPicPr>
          <p:cNvPr id="5" name="Content Placeholder 4">
            <a:extLst>
              <a:ext uri="{FF2B5EF4-FFF2-40B4-BE49-F238E27FC236}">
                <a16:creationId xmlns:a16="http://schemas.microsoft.com/office/drawing/2014/main" id="{B149D7B0-D524-3003-0025-288C7AAB2E3F}"/>
              </a:ext>
            </a:extLst>
          </p:cNvPr>
          <p:cNvPicPr>
            <a:picLocks noGrp="1" noChangeAspect="1"/>
          </p:cNvPicPr>
          <p:nvPr>
            <p:ph idx="1"/>
          </p:nvPr>
        </p:nvPicPr>
        <p:blipFill>
          <a:blip r:embed="rId2"/>
          <a:stretch>
            <a:fillRect/>
          </a:stretch>
        </p:blipFill>
        <p:spPr>
          <a:xfrm>
            <a:off x="4013538" y="3082548"/>
            <a:ext cx="4656009" cy="3075916"/>
          </a:xfrm>
        </p:spPr>
      </p:pic>
      <p:sp>
        <p:nvSpPr>
          <p:cNvPr id="6" name="TextBox 5">
            <a:extLst>
              <a:ext uri="{FF2B5EF4-FFF2-40B4-BE49-F238E27FC236}">
                <a16:creationId xmlns:a16="http://schemas.microsoft.com/office/drawing/2014/main" id="{3DF19D5D-EBD6-651D-2018-16DC1A9E523F}"/>
              </a:ext>
            </a:extLst>
          </p:cNvPr>
          <p:cNvSpPr txBox="1"/>
          <p:nvPr/>
        </p:nvSpPr>
        <p:spPr>
          <a:xfrm>
            <a:off x="379560" y="1615653"/>
            <a:ext cx="4718649" cy="1754326"/>
          </a:xfrm>
          <a:prstGeom prst="rect">
            <a:avLst/>
          </a:prstGeom>
          <a:noFill/>
        </p:spPr>
        <p:txBody>
          <a:bodyPr wrap="square" rtlCol="0">
            <a:spAutoFit/>
          </a:bodyPr>
          <a:lstStyle/>
          <a:p>
            <a:pPr marL="285750" indent="-285750">
              <a:buFont typeface="Arial" panose="020B0604020202020204" pitchFamily="34" charset="0"/>
              <a:buChar char="•"/>
            </a:pPr>
            <a:r>
              <a:rPr lang="en-AU" dirty="0"/>
              <a:t>Used as a tool to enhance learning</a:t>
            </a:r>
          </a:p>
          <a:p>
            <a:pPr marL="285750" indent="-285750">
              <a:buFont typeface="Arial" panose="020B0604020202020204" pitchFamily="34" charset="0"/>
              <a:buChar char="•"/>
            </a:pPr>
            <a:r>
              <a:rPr lang="en-AU" dirty="0"/>
              <a:t>Lockers are available</a:t>
            </a:r>
          </a:p>
          <a:p>
            <a:pPr marL="285750" indent="-285750">
              <a:buFont typeface="Arial" panose="020B0604020202020204" pitchFamily="34" charset="0"/>
              <a:buChar char="•"/>
            </a:pPr>
            <a:r>
              <a:rPr lang="en-AU" dirty="0"/>
              <a:t>Buy a hard case</a:t>
            </a:r>
          </a:p>
          <a:p>
            <a:pPr marL="285750" indent="-285750">
              <a:buFont typeface="Arial" panose="020B0604020202020204" pitchFamily="34" charset="0"/>
              <a:buChar char="•"/>
            </a:pPr>
            <a:r>
              <a:rPr lang="en-AU" dirty="0"/>
              <a:t>Charge every night</a:t>
            </a:r>
          </a:p>
          <a:p>
            <a:pPr marL="285750" indent="-285750">
              <a:buFont typeface="Arial" panose="020B0604020202020204" pitchFamily="34" charset="0"/>
              <a:buChar char="•"/>
            </a:pPr>
            <a:r>
              <a:rPr lang="en-AU" dirty="0"/>
              <a:t>Short term loans are available</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67450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 Purpose </a:t>
            </a:r>
          </a:p>
        </p:txBody>
      </p:sp>
      <p:sp>
        <p:nvSpPr>
          <p:cNvPr id="3" name="Content Placeholder 2"/>
          <p:cNvSpPr>
            <a:spLocks noGrp="1"/>
          </p:cNvSpPr>
          <p:nvPr>
            <p:ph idx="1"/>
          </p:nvPr>
        </p:nvSpPr>
        <p:spPr>
          <a:xfrm>
            <a:off x="628650" y="1825625"/>
            <a:ext cx="7886700" cy="3690920"/>
          </a:xfrm>
        </p:spPr>
        <p:txBody>
          <a:bodyPr>
            <a:normAutofit/>
          </a:bodyPr>
          <a:lstStyle/>
          <a:p>
            <a:r>
              <a:rPr lang="en-AU" sz="2400" dirty="0"/>
              <a:t>monitor student progress through an assessment</a:t>
            </a:r>
          </a:p>
          <a:p>
            <a:r>
              <a:rPr lang="en-AU" sz="2400" dirty="0"/>
              <a:t>provide ongoing feedback </a:t>
            </a:r>
          </a:p>
          <a:p>
            <a:r>
              <a:rPr lang="en-AU" sz="2400" dirty="0"/>
              <a:t>identify their strengths and weaknesses </a:t>
            </a:r>
          </a:p>
          <a:p>
            <a:r>
              <a:rPr lang="en-AU" sz="2400" dirty="0"/>
              <a:t>target areas that need further work. </a:t>
            </a:r>
          </a:p>
          <a:p>
            <a:pPr marL="0" indent="0">
              <a:buNone/>
            </a:pPr>
            <a:endParaRPr lang="en-AU" sz="2400" dirty="0"/>
          </a:p>
          <a:p>
            <a:pPr marL="0" indent="0">
              <a:buNone/>
            </a:pPr>
            <a:r>
              <a:rPr lang="en-AU" sz="2400" dirty="0"/>
              <a:t>Formal homework is not always set; students may be required to submit components of their assignment for feedback during the process of completing an assessment. </a:t>
            </a:r>
          </a:p>
        </p:txBody>
      </p:sp>
    </p:spTree>
    <p:extLst>
      <p:ext uri="{BB962C8B-B14F-4D97-AF65-F5344CB8AC3E}">
        <p14:creationId xmlns:p14="http://schemas.microsoft.com/office/powerpoint/2010/main" val="360111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3420"/>
            <a:ext cx="7886700" cy="1287780"/>
          </a:xfrm>
        </p:spPr>
        <p:txBody>
          <a:bodyPr/>
          <a:lstStyle/>
          <a:p>
            <a:pPr algn="ctr"/>
            <a:r>
              <a:rPr lang="en-AU" dirty="0"/>
              <a:t>Senior Course Requirements </a:t>
            </a:r>
            <a:br>
              <a:rPr lang="en-AU" dirty="0"/>
            </a:br>
            <a:r>
              <a:rPr lang="en-AU" dirty="0"/>
              <a:t>and N-Warnings</a:t>
            </a:r>
          </a:p>
        </p:txBody>
      </p:sp>
      <p:sp>
        <p:nvSpPr>
          <p:cNvPr id="3" name="Content Placeholder 2"/>
          <p:cNvSpPr>
            <a:spLocks noGrp="1"/>
          </p:cNvSpPr>
          <p:nvPr>
            <p:ph idx="1"/>
          </p:nvPr>
        </p:nvSpPr>
        <p:spPr>
          <a:xfrm>
            <a:off x="628650" y="2217419"/>
            <a:ext cx="7886700" cy="3720191"/>
          </a:xfrm>
        </p:spPr>
        <p:txBody>
          <a:bodyPr/>
          <a:lstStyle/>
          <a:p>
            <a:r>
              <a:rPr lang="en-AU" dirty="0"/>
              <a:t>Students must successfully complete 12 units in order to qualify to move on to the HSC in year 12. </a:t>
            </a:r>
          </a:p>
          <a:p>
            <a:endParaRPr lang="en-AU" dirty="0"/>
          </a:p>
          <a:p>
            <a:r>
              <a:rPr lang="en-AU" dirty="0"/>
              <a:t>Students must submit all assessment tasks on time. </a:t>
            </a:r>
          </a:p>
          <a:p>
            <a:pPr marL="0" indent="0">
              <a:buNone/>
            </a:pPr>
            <a:endParaRPr lang="en-AU" dirty="0"/>
          </a:p>
          <a:p>
            <a:r>
              <a:rPr lang="en-AU" dirty="0"/>
              <a:t>Students must make a serious attempt at all assessments and examinations. </a:t>
            </a:r>
          </a:p>
          <a:p>
            <a:endParaRPr lang="en-AU" dirty="0"/>
          </a:p>
          <a:p>
            <a:endParaRPr lang="en-AU" dirty="0"/>
          </a:p>
          <a:p>
            <a:endParaRPr lang="en-AU" dirty="0"/>
          </a:p>
        </p:txBody>
      </p:sp>
      <p:pic>
        <p:nvPicPr>
          <p:cNvPr id="5" name="Graphic 4" descr="Stars outline">
            <a:extLst>
              <a:ext uri="{FF2B5EF4-FFF2-40B4-BE49-F238E27FC236}">
                <a16:creationId xmlns:a16="http://schemas.microsoft.com/office/drawing/2014/main" id="{CCD9E6D5-2C71-3499-3F69-E677E193FB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340" y="386557"/>
            <a:ext cx="914400" cy="914400"/>
          </a:xfrm>
          <a:prstGeom prst="rect">
            <a:avLst/>
          </a:prstGeom>
        </p:spPr>
      </p:pic>
    </p:spTree>
    <p:extLst>
      <p:ext uri="{BB962C8B-B14F-4D97-AF65-F5344CB8AC3E}">
        <p14:creationId xmlns:p14="http://schemas.microsoft.com/office/powerpoint/2010/main" val="202470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4D7F-C2E1-BC3F-85A9-C83411273058}"/>
              </a:ext>
            </a:extLst>
          </p:cNvPr>
          <p:cNvSpPr>
            <a:spLocks noGrp="1"/>
          </p:cNvSpPr>
          <p:nvPr>
            <p:ph type="title"/>
          </p:nvPr>
        </p:nvSpPr>
        <p:spPr>
          <a:xfrm>
            <a:off x="628650" y="365126"/>
            <a:ext cx="7886700" cy="1325563"/>
          </a:xfrm>
        </p:spPr>
        <p:txBody>
          <a:bodyPr anchor="ctr">
            <a:normAutofit/>
          </a:bodyPr>
          <a:lstStyle/>
          <a:p>
            <a:r>
              <a:rPr lang="en-AU" dirty="0"/>
              <a:t>Organisation session</a:t>
            </a:r>
            <a:endParaRPr lang="en-US" dirty="0"/>
          </a:p>
        </p:txBody>
      </p:sp>
      <p:sp>
        <p:nvSpPr>
          <p:cNvPr id="3" name="Vertical Text Placeholder 2">
            <a:extLst>
              <a:ext uri="{FF2B5EF4-FFF2-40B4-BE49-F238E27FC236}">
                <a16:creationId xmlns:a16="http://schemas.microsoft.com/office/drawing/2014/main" id="{931260A9-98BA-25AC-E994-CE7E74141AE0}"/>
              </a:ext>
            </a:extLst>
          </p:cNvPr>
          <p:cNvSpPr>
            <a:spLocks noGrp="1"/>
          </p:cNvSpPr>
          <p:nvPr>
            <p:ph sz="half" idx="1"/>
          </p:nvPr>
        </p:nvSpPr>
        <p:spPr>
          <a:xfrm>
            <a:off x="628650" y="1825625"/>
            <a:ext cx="3886200" cy="4351338"/>
          </a:xfrm>
        </p:spPr>
        <p:txBody>
          <a:bodyPr vert="horz">
            <a:normAutofit/>
          </a:bodyPr>
          <a:lstStyle/>
          <a:p>
            <a:pPr marL="0" indent="0">
              <a:buNone/>
            </a:pPr>
            <a:r>
              <a:rPr lang="en-AU" dirty="0"/>
              <a:t>Students received –</a:t>
            </a:r>
          </a:p>
          <a:p>
            <a:r>
              <a:rPr lang="en-AU" dirty="0"/>
              <a:t>Assessment Handbook</a:t>
            </a:r>
          </a:p>
          <a:p>
            <a:r>
              <a:rPr lang="en-AU" dirty="0"/>
              <a:t>Term Planner </a:t>
            </a:r>
          </a:p>
          <a:p>
            <a:r>
              <a:rPr lang="en-AU" dirty="0"/>
              <a:t>Blank Study Template </a:t>
            </a:r>
          </a:p>
        </p:txBody>
      </p:sp>
      <p:pic>
        <p:nvPicPr>
          <p:cNvPr id="6" name="Picture 5">
            <a:extLst>
              <a:ext uri="{FF2B5EF4-FFF2-40B4-BE49-F238E27FC236}">
                <a16:creationId xmlns:a16="http://schemas.microsoft.com/office/drawing/2014/main" id="{CB86B928-BB99-86EB-69FB-727DC89707EE}"/>
              </a:ext>
            </a:extLst>
          </p:cNvPr>
          <p:cNvPicPr>
            <a:picLocks noChangeAspect="1"/>
          </p:cNvPicPr>
          <p:nvPr/>
        </p:nvPicPr>
        <p:blipFill>
          <a:blip r:embed="rId2"/>
          <a:stretch>
            <a:fillRect/>
          </a:stretch>
        </p:blipFill>
        <p:spPr>
          <a:xfrm>
            <a:off x="561534" y="3845297"/>
            <a:ext cx="3372111" cy="2026603"/>
          </a:xfrm>
          <a:prstGeom prst="rect">
            <a:avLst/>
          </a:prstGeom>
        </p:spPr>
      </p:pic>
      <p:pic>
        <p:nvPicPr>
          <p:cNvPr id="8" name="Picture 7">
            <a:extLst>
              <a:ext uri="{FF2B5EF4-FFF2-40B4-BE49-F238E27FC236}">
                <a16:creationId xmlns:a16="http://schemas.microsoft.com/office/drawing/2014/main" id="{0185A3E3-6E4A-EF1F-5DAD-5041E28D1746}"/>
              </a:ext>
            </a:extLst>
          </p:cNvPr>
          <p:cNvPicPr>
            <a:picLocks noChangeAspect="1"/>
          </p:cNvPicPr>
          <p:nvPr/>
        </p:nvPicPr>
        <p:blipFill>
          <a:blip r:embed="rId3"/>
          <a:stretch>
            <a:fillRect/>
          </a:stretch>
        </p:blipFill>
        <p:spPr>
          <a:xfrm>
            <a:off x="4960960" y="1027907"/>
            <a:ext cx="3717214" cy="2401093"/>
          </a:xfrm>
          <a:prstGeom prst="rect">
            <a:avLst/>
          </a:prstGeom>
        </p:spPr>
      </p:pic>
      <p:pic>
        <p:nvPicPr>
          <p:cNvPr id="10" name="Picture 9">
            <a:extLst>
              <a:ext uri="{FF2B5EF4-FFF2-40B4-BE49-F238E27FC236}">
                <a16:creationId xmlns:a16="http://schemas.microsoft.com/office/drawing/2014/main" id="{9FCC6E5D-C826-13F0-4E8D-EA19A00CB8D0}"/>
              </a:ext>
            </a:extLst>
          </p:cNvPr>
          <p:cNvPicPr>
            <a:picLocks noChangeAspect="1"/>
          </p:cNvPicPr>
          <p:nvPr/>
        </p:nvPicPr>
        <p:blipFill>
          <a:blip r:embed="rId4"/>
          <a:stretch>
            <a:fillRect/>
          </a:stretch>
        </p:blipFill>
        <p:spPr>
          <a:xfrm>
            <a:off x="5297610" y="3775869"/>
            <a:ext cx="2632868" cy="2548417"/>
          </a:xfrm>
          <a:prstGeom prst="rect">
            <a:avLst/>
          </a:prstGeom>
        </p:spPr>
      </p:pic>
    </p:spTree>
    <p:extLst>
      <p:ext uri="{BB962C8B-B14F-4D97-AF65-F5344CB8AC3E}">
        <p14:creationId xmlns:p14="http://schemas.microsoft.com/office/powerpoint/2010/main" val="219775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D0F2-0667-4677-B971-37CBEAD2CE3F}"/>
              </a:ext>
            </a:extLst>
          </p:cNvPr>
          <p:cNvSpPr>
            <a:spLocks noGrp="1"/>
          </p:cNvSpPr>
          <p:nvPr>
            <p:ph type="title"/>
          </p:nvPr>
        </p:nvSpPr>
        <p:spPr/>
        <p:txBody>
          <a:bodyPr/>
          <a:lstStyle/>
          <a:p>
            <a:r>
              <a:rPr lang="en-AU" dirty="0"/>
              <a:t>Feedback</a:t>
            </a:r>
          </a:p>
        </p:txBody>
      </p:sp>
      <p:sp>
        <p:nvSpPr>
          <p:cNvPr id="3" name="Content Placeholder 2">
            <a:extLst>
              <a:ext uri="{FF2B5EF4-FFF2-40B4-BE49-F238E27FC236}">
                <a16:creationId xmlns:a16="http://schemas.microsoft.com/office/drawing/2014/main" id="{4C7728AB-C459-4165-84E2-355039D71858}"/>
              </a:ext>
            </a:extLst>
          </p:cNvPr>
          <p:cNvSpPr>
            <a:spLocks noGrp="1"/>
          </p:cNvSpPr>
          <p:nvPr>
            <p:ph idx="1"/>
          </p:nvPr>
        </p:nvSpPr>
        <p:spPr/>
        <p:txBody>
          <a:bodyPr/>
          <a:lstStyle/>
          <a:p>
            <a:r>
              <a:rPr lang="en-AU" dirty="0"/>
              <a:t>Feedback can take many forms and is regularly provided to students. It can take the following forms:</a:t>
            </a:r>
          </a:p>
          <a:p>
            <a:pPr marL="0" indent="0">
              <a:buNone/>
            </a:pPr>
            <a:endParaRPr lang="en-AU" dirty="0"/>
          </a:p>
          <a:p>
            <a:r>
              <a:rPr lang="en-AU" dirty="0"/>
              <a:t>Written feedback (Google docs/handwritten)</a:t>
            </a:r>
          </a:p>
          <a:p>
            <a:r>
              <a:rPr lang="en-AU" dirty="0"/>
              <a:t>Verbal feedback in class</a:t>
            </a:r>
          </a:p>
          <a:p>
            <a:r>
              <a:rPr lang="en-AU" dirty="0"/>
              <a:t>Student samples in class</a:t>
            </a:r>
          </a:p>
          <a:p>
            <a:r>
              <a:rPr lang="en-AU" dirty="0"/>
              <a:t>Group feedback slides</a:t>
            </a:r>
          </a:p>
          <a:p>
            <a:r>
              <a:rPr lang="en-AU" dirty="0"/>
              <a:t>Peer feedback in class</a:t>
            </a:r>
          </a:p>
        </p:txBody>
      </p:sp>
    </p:spTree>
    <p:extLst>
      <p:ext uri="{BB962C8B-B14F-4D97-AF65-F5344CB8AC3E}">
        <p14:creationId xmlns:p14="http://schemas.microsoft.com/office/powerpoint/2010/main" val="44749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7BFA-46A2-4CF3-973D-69DAE45513A4}"/>
              </a:ext>
            </a:extLst>
          </p:cNvPr>
          <p:cNvSpPr>
            <a:spLocks noGrp="1"/>
          </p:cNvSpPr>
          <p:nvPr>
            <p:ph type="title"/>
          </p:nvPr>
        </p:nvSpPr>
        <p:spPr>
          <a:xfrm>
            <a:off x="628650" y="387986"/>
            <a:ext cx="7886700" cy="1325563"/>
          </a:xfrm>
        </p:spPr>
        <p:txBody>
          <a:bodyPr anchor="ctr">
            <a:normAutofit/>
          </a:bodyPr>
          <a:lstStyle/>
          <a:p>
            <a:r>
              <a:rPr lang="en-AU" dirty="0"/>
              <a:t>Study Expectations</a:t>
            </a:r>
          </a:p>
        </p:txBody>
      </p:sp>
      <p:pic>
        <p:nvPicPr>
          <p:cNvPr id="5" name="Graphic 4" descr="Desk outline">
            <a:extLst>
              <a:ext uri="{FF2B5EF4-FFF2-40B4-BE49-F238E27FC236}">
                <a16:creationId xmlns:a16="http://schemas.microsoft.com/office/drawing/2014/main" id="{B4B17DE6-848C-7A85-F6B1-D8E1ECC34D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058194"/>
            <a:ext cx="3329146" cy="3329146"/>
          </a:xfrm>
          <a:prstGeom prst="rect">
            <a:avLst/>
          </a:prstGeom>
        </p:spPr>
      </p:pic>
      <p:sp>
        <p:nvSpPr>
          <p:cNvPr id="3" name="Content Placeholder 2">
            <a:extLst>
              <a:ext uri="{FF2B5EF4-FFF2-40B4-BE49-F238E27FC236}">
                <a16:creationId xmlns:a16="http://schemas.microsoft.com/office/drawing/2014/main" id="{103F7331-88BF-4595-86CF-C1FB1BEDC6F8}"/>
              </a:ext>
            </a:extLst>
          </p:cNvPr>
          <p:cNvSpPr>
            <a:spLocks noGrp="1"/>
          </p:cNvSpPr>
          <p:nvPr>
            <p:ph sz="half" idx="2"/>
          </p:nvPr>
        </p:nvSpPr>
        <p:spPr>
          <a:xfrm>
            <a:off x="4629150" y="1825625"/>
            <a:ext cx="3886200" cy="4351338"/>
          </a:xfrm>
        </p:spPr>
        <p:txBody>
          <a:bodyPr>
            <a:normAutofit/>
          </a:bodyPr>
          <a:lstStyle/>
          <a:p>
            <a:pPr marL="0" indent="0" rtl="0" fontAlgn="base">
              <a:buNone/>
            </a:pPr>
            <a:r>
              <a:rPr lang="en-US" b="1" dirty="0">
                <a:effectLst/>
              </a:rPr>
              <a:t>Practice Makes Progress </a:t>
            </a:r>
            <a:r>
              <a:rPr lang="en-US" b="0" i="0" dirty="0">
                <a:effectLst/>
              </a:rPr>
              <a:t> - Aim to be a little bit better today than yesterday.</a:t>
            </a:r>
          </a:p>
          <a:p>
            <a:pPr rtl="0" fontAlgn="base"/>
            <a:endParaRPr lang="en-US" b="0" i="0" dirty="0">
              <a:effectLst/>
            </a:endParaRPr>
          </a:p>
          <a:p>
            <a:pPr marL="0" indent="0" rtl="0" fontAlgn="base">
              <a:buNone/>
            </a:pPr>
            <a:r>
              <a:rPr lang="en-US" b="1" dirty="0">
                <a:effectLst/>
              </a:rPr>
              <a:t>Consistency – </a:t>
            </a:r>
            <a:r>
              <a:rPr lang="en-US" b="0" i="0" dirty="0">
                <a:effectLst/>
              </a:rPr>
              <a:t>Do a little bit very often. </a:t>
            </a:r>
          </a:p>
          <a:p>
            <a:pPr rtl="0" fontAlgn="base"/>
            <a:endParaRPr lang="en-US" b="0" i="0" dirty="0">
              <a:effectLst/>
            </a:endParaRPr>
          </a:p>
          <a:p>
            <a:endParaRPr lang="en-AU" dirty="0"/>
          </a:p>
        </p:txBody>
      </p:sp>
    </p:spTree>
    <p:extLst>
      <p:ext uri="{BB962C8B-B14F-4D97-AF65-F5344CB8AC3E}">
        <p14:creationId xmlns:p14="http://schemas.microsoft.com/office/powerpoint/2010/main" val="645145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38175"/>
            <a:ext cx="7886700" cy="832485"/>
          </a:xfrm>
        </p:spPr>
        <p:txBody>
          <a:bodyPr>
            <a:normAutofit fontScale="90000"/>
          </a:bodyPr>
          <a:lstStyle/>
          <a:p>
            <a:r>
              <a:rPr lang="en-AU" dirty="0"/>
              <a:t>Year 8 into Year 9</a:t>
            </a:r>
            <a:br>
              <a:rPr lang="en-AU" dirty="0"/>
            </a:br>
            <a:r>
              <a:rPr lang="en-AU" dirty="0"/>
              <a:t>Subject Selection</a:t>
            </a:r>
          </a:p>
        </p:txBody>
      </p:sp>
      <p:sp>
        <p:nvSpPr>
          <p:cNvPr id="3" name="Content Placeholder 2"/>
          <p:cNvSpPr>
            <a:spLocks noGrp="1"/>
          </p:cNvSpPr>
          <p:nvPr>
            <p:ph idx="1"/>
          </p:nvPr>
        </p:nvSpPr>
        <p:spPr/>
        <p:txBody>
          <a:bodyPr/>
          <a:lstStyle/>
          <a:p>
            <a:pPr marL="0" indent="0">
              <a:buNone/>
            </a:pPr>
            <a:r>
              <a:rPr lang="en-AU" dirty="0"/>
              <a:t>At the end of Term 2, we discuss subjects for Year 9</a:t>
            </a:r>
          </a:p>
          <a:p>
            <a:pPr marL="0" indent="0">
              <a:buNone/>
            </a:pPr>
            <a:r>
              <a:rPr lang="en-AU" dirty="0"/>
              <a:t>Core Subjects:</a:t>
            </a:r>
          </a:p>
          <a:p>
            <a:pPr marL="0" indent="0">
              <a:buNone/>
            </a:pPr>
            <a:r>
              <a:rPr lang="en-AU" dirty="0"/>
              <a:t>English, Maths, Science, Geography, History, PDHPE</a:t>
            </a:r>
          </a:p>
          <a:p>
            <a:pPr marL="0" indent="0">
              <a:buNone/>
            </a:pPr>
            <a:endParaRPr lang="en-AU" dirty="0"/>
          </a:p>
          <a:p>
            <a:pPr marL="0" indent="0">
              <a:buNone/>
            </a:pPr>
            <a:r>
              <a:rPr lang="en-AU" dirty="0"/>
              <a:t>Students choose three Electives from faculties:</a:t>
            </a:r>
          </a:p>
          <a:p>
            <a:pPr marL="0" indent="0">
              <a:buNone/>
            </a:pPr>
            <a:r>
              <a:rPr lang="en-AU" dirty="0"/>
              <a:t>CAPA, Languages, TAS, PDHPE, HSIE, Science</a:t>
            </a:r>
          </a:p>
          <a:p>
            <a:pPr marL="0" indent="0">
              <a:buNone/>
            </a:pPr>
            <a:endParaRPr lang="en-AU" dirty="0"/>
          </a:p>
          <a:p>
            <a:pPr marL="0" indent="0">
              <a:buNone/>
            </a:pPr>
            <a:r>
              <a:rPr lang="en-AU" b="1" dirty="0"/>
              <a:t>Students are encouraged to choose subjects that they are interested in </a:t>
            </a:r>
            <a:r>
              <a:rPr lang="en-AU" dirty="0"/>
              <a:t>–</a:t>
            </a:r>
            <a:r>
              <a:rPr lang="en-AU" i="1" dirty="0"/>
              <a:t> not necessarily what will set a path for university.</a:t>
            </a:r>
          </a:p>
        </p:txBody>
      </p:sp>
      <p:pic>
        <p:nvPicPr>
          <p:cNvPr id="4" name="Graphic 3" descr="Stars outline">
            <a:extLst>
              <a:ext uri="{FF2B5EF4-FFF2-40B4-BE49-F238E27FC236}">
                <a16:creationId xmlns:a16="http://schemas.microsoft.com/office/drawing/2014/main" id="{B43F458D-60B9-4C97-58CB-B377B9B8FE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 y="180975"/>
            <a:ext cx="914400" cy="914400"/>
          </a:xfrm>
          <a:prstGeom prst="rect">
            <a:avLst/>
          </a:prstGeom>
        </p:spPr>
      </p:pic>
    </p:spTree>
    <p:extLst>
      <p:ext uri="{BB962C8B-B14F-4D97-AF65-F5344CB8AC3E}">
        <p14:creationId xmlns:p14="http://schemas.microsoft.com/office/powerpoint/2010/main" val="278789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771E-C1C8-4197-84E7-4F4ED586CF59}"/>
              </a:ext>
            </a:extLst>
          </p:cNvPr>
          <p:cNvSpPr>
            <a:spLocks noGrp="1"/>
          </p:cNvSpPr>
          <p:nvPr>
            <p:ph type="title"/>
          </p:nvPr>
        </p:nvSpPr>
        <p:spPr/>
        <p:txBody>
          <a:bodyPr/>
          <a:lstStyle/>
          <a:p>
            <a:r>
              <a:rPr lang="en-AU" dirty="0"/>
              <a:t>Study routines</a:t>
            </a:r>
          </a:p>
        </p:txBody>
      </p:sp>
      <p:sp>
        <p:nvSpPr>
          <p:cNvPr id="3" name="Content Placeholder 2">
            <a:extLst>
              <a:ext uri="{FF2B5EF4-FFF2-40B4-BE49-F238E27FC236}">
                <a16:creationId xmlns:a16="http://schemas.microsoft.com/office/drawing/2014/main" id="{44A13B4A-A24D-42B0-B816-3279F8EA6506}"/>
              </a:ext>
            </a:extLst>
          </p:cNvPr>
          <p:cNvSpPr>
            <a:spLocks noGrp="1"/>
          </p:cNvSpPr>
          <p:nvPr>
            <p:ph idx="1"/>
          </p:nvPr>
        </p:nvSpPr>
        <p:spPr>
          <a:xfrm>
            <a:off x="628650" y="1424940"/>
            <a:ext cx="7886700" cy="4512671"/>
          </a:xfrm>
        </p:spPr>
        <p:txBody>
          <a:bodyPr/>
          <a:lstStyle/>
          <a:p>
            <a:pPr marL="0" indent="0">
              <a:buNone/>
            </a:pPr>
            <a:r>
              <a:rPr lang="en-AU" sz="2400" dirty="0"/>
              <a:t>School is a marathon, not a sprint. There is a lot to achieve in the year – </a:t>
            </a:r>
            <a:r>
              <a:rPr lang="en-AU" sz="2400" i="1" dirty="0"/>
              <a:t>start early</a:t>
            </a:r>
            <a:endParaRPr lang="en-AU" sz="2400" dirty="0"/>
          </a:p>
          <a:p>
            <a:r>
              <a:rPr lang="en-AU" sz="2400" dirty="0"/>
              <a:t>Visual reminders for tasks: use a wall planner </a:t>
            </a:r>
          </a:p>
          <a:p>
            <a:r>
              <a:rPr lang="en-AU" sz="2400" dirty="0"/>
              <a:t>Quiet place for regular study</a:t>
            </a:r>
          </a:p>
          <a:p>
            <a:r>
              <a:rPr lang="en-AU" sz="2400" dirty="0"/>
              <a:t>Develop regular study habits and a study timetable</a:t>
            </a:r>
          </a:p>
          <a:p>
            <a:r>
              <a:rPr lang="en-AU" sz="2400" dirty="0"/>
              <a:t>Regular daily revision is more effective than cramming before an exam</a:t>
            </a:r>
          </a:p>
          <a:p>
            <a:pPr>
              <a:buFontTx/>
              <a:buChar char="-"/>
            </a:pPr>
            <a:r>
              <a:rPr lang="en-AU" sz="2400" dirty="0"/>
              <a:t>Time management is key! </a:t>
            </a:r>
          </a:p>
          <a:p>
            <a:pPr>
              <a:buFontTx/>
              <a:buChar char="-"/>
            </a:pPr>
            <a:r>
              <a:rPr lang="en-AU" sz="2400" dirty="0"/>
              <a:t>Seek feedback </a:t>
            </a:r>
          </a:p>
          <a:p>
            <a:endParaRPr lang="en-AU" dirty="0"/>
          </a:p>
        </p:txBody>
      </p:sp>
      <p:pic>
        <p:nvPicPr>
          <p:cNvPr id="4" name="Graphic 3" descr="Stars outline">
            <a:extLst>
              <a:ext uri="{FF2B5EF4-FFF2-40B4-BE49-F238E27FC236}">
                <a16:creationId xmlns:a16="http://schemas.microsoft.com/office/drawing/2014/main" id="{10D031CC-D1EF-DD40-2895-3B4DC469F9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 y="113507"/>
            <a:ext cx="914400" cy="914400"/>
          </a:xfrm>
          <a:prstGeom prst="rect">
            <a:avLst/>
          </a:prstGeom>
        </p:spPr>
      </p:pic>
      <p:pic>
        <p:nvPicPr>
          <p:cNvPr id="6" name="Graphic 5" descr="Clipboard Mixed outline">
            <a:extLst>
              <a:ext uri="{FF2B5EF4-FFF2-40B4-BE49-F238E27FC236}">
                <a16:creationId xmlns:a16="http://schemas.microsoft.com/office/drawing/2014/main" id="{EA561B17-5CD8-4E64-3C22-C1615F2EED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0320" y="3756660"/>
            <a:ext cx="3169920" cy="3169920"/>
          </a:xfrm>
          <a:prstGeom prst="rect">
            <a:avLst/>
          </a:prstGeom>
        </p:spPr>
      </p:pic>
    </p:spTree>
    <p:extLst>
      <p:ext uri="{BB962C8B-B14F-4D97-AF65-F5344CB8AC3E}">
        <p14:creationId xmlns:p14="http://schemas.microsoft.com/office/powerpoint/2010/main" val="286239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32489" y="1124608"/>
            <a:ext cx="6981497" cy="3594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u="none" kern="1200">
                <a:solidFill>
                  <a:schemeClr val="tx1"/>
                </a:solidFill>
                <a:latin typeface="Cinzel" panose="00000500000000000000" pitchFamily="50" charset="0"/>
                <a:ea typeface="+mj-ea"/>
                <a:cs typeface="+mj-cs"/>
              </a:defRPr>
            </a:lvl1pPr>
          </a:lstStyle>
          <a:p>
            <a:pPr algn="ctr"/>
            <a:r>
              <a:rPr lang="en-AU" sz="6000" dirty="0"/>
              <a:t>Ms Rose</a:t>
            </a:r>
          </a:p>
          <a:p>
            <a:pPr algn="ctr"/>
            <a:r>
              <a:rPr lang="en-AU" sz="4800" dirty="0"/>
              <a:t>Deputy Principal </a:t>
            </a:r>
          </a:p>
          <a:p>
            <a:pPr algn="ctr"/>
            <a:r>
              <a:rPr lang="en-AU" sz="4800" dirty="0"/>
              <a:t>Yrs 7 &amp; 11</a:t>
            </a:r>
            <a:endParaRPr lang="en-AU" sz="4400" dirty="0"/>
          </a:p>
        </p:txBody>
      </p:sp>
    </p:spTree>
    <p:extLst>
      <p:ext uri="{BB962C8B-B14F-4D97-AF65-F5344CB8AC3E}">
        <p14:creationId xmlns:p14="http://schemas.microsoft.com/office/powerpoint/2010/main" val="408124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D0F2-0667-4677-B971-37CBEAD2CE3F}"/>
              </a:ext>
            </a:extLst>
          </p:cNvPr>
          <p:cNvSpPr>
            <a:spLocks noGrp="1"/>
          </p:cNvSpPr>
          <p:nvPr>
            <p:ph type="title"/>
          </p:nvPr>
        </p:nvSpPr>
        <p:spPr/>
        <p:txBody>
          <a:bodyPr/>
          <a:lstStyle/>
          <a:p>
            <a:r>
              <a:rPr lang="en-AU" dirty="0"/>
              <a:t>Feedback and assessment</a:t>
            </a:r>
          </a:p>
        </p:txBody>
      </p:sp>
      <p:sp>
        <p:nvSpPr>
          <p:cNvPr id="3" name="Content Placeholder 2">
            <a:extLst>
              <a:ext uri="{FF2B5EF4-FFF2-40B4-BE49-F238E27FC236}">
                <a16:creationId xmlns:a16="http://schemas.microsoft.com/office/drawing/2014/main" id="{4C7728AB-C459-4165-84E2-355039D71858}"/>
              </a:ext>
            </a:extLst>
          </p:cNvPr>
          <p:cNvSpPr>
            <a:spLocks noGrp="1"/>
          </p:cNvSpPr>
          <p:nvPr>
            <p:ph idx="1"/>
          </p:nvPr>
        </p:nvSpPr>
        <p:spPr/>
        <p:txBody>
          <a:bodyPr/>
          <a:lstStyle/>
          <a:p>
            <a:r>
              <a:rPr lang="en-AU" dirty="0"/>
              <a:t>Feedback can take many forms and is regularly provided to students. It can take the following forms:</a:t>
            </a:r>
          </a:p>
          <a:p>
            <a:pPr marL="0" indent="0">
              <a:buNone/>
            </a:pPr>
            <a:endParaRPr lang="en-AU" dirty="0"/>
          </a:p>
          <a:p>
            <a:r>
              <a:rPr lang="en-AU" dirty="0"/>
              <a:t>Written feedback (Google docs/handwritten)</a:t>
            </a:r>
          </a:p>
          <a:p>
            <a:r>
              <a:rPr lang="en-AU" dirty="0"/>
              <a:t>Verbal feedback in class</a:t>
            </a:r>
          </a:p>
          <a:p>
            <a:r>
              <a:rPr lang="en-AU" dirty="0"/>
              <a:t>Student samples in class</a:t>
            </a:r>
          </a:p>
          <a:p>
            <a:r>
              <a:rPr lang="en-AU" dirty="0"/>
              <a:t>Group feedback slides</a:t>
            </a:r>
          </a:p>
          <a:p>
            <a:r>
              <a:rPr lang="en-AU" dirty="0"/>
              <a:t>Peer feedback in class</a:t>
            </a:r>
          </a:p>
        </p:txBody>
      </p:sp>
    </p:spTree>
    <p:extLst>
      <p:ext uri="{BB962C8B-B14F-4D97-AF65-F5344CB8AC3E}">
        <p14:creationId xmlns:p14="http://schemas.microsoft.com/office/powerpoint/2010/main" val="2725291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 Policy </a:t>
            </a:r>
          </a:p>
        </p:txBody>
      </p:sp>
      <p:sp>
        <p:nvSpPr>
          <p:cNvPr id="3" name="Content Placeholder 2"/>
          <p:cNvSpPr>
            <a:spLocks noGrp="1"/>
          </p:cNvSpPr>
          <p:nvPr>
            <p:ph idx="1"/>
          </p:nvPr>
        </p:nvSpPr>
        <p:spPr>
          <a:xfrm>
            <a:off x="628650" y="1376624"/>
            <a:ext cx="7886700" cy="4560987"/>
          </a:xfrm>
        </p:spPr>
        <p:txBody>
          <a:bodyPr>
            <a:noAutofit/>
          </a:bodyPr>
          <a:lstStyle/>
          <a:p>
            <a:r>
              <a:rPr lang="en-AU" sz="2200" dirty="0"/>
              <a:t>Assessment tasks are to be submitted on time</a:t>
            </a:r>
          </a:p>
          <a:p>
            <a:pPr marL="0" indent="0">
              <a:buNone/>
            </a:pPr>
            <a:endParaRPr lang="en-AU" sz="2000" dirty="0"/>
          </a:p>
          <a:p>
            <a:r>
              <a:rPr lang="en-AU" sz="2200" dirty="0"/>
              <a:t>If a student is away the day a task is due, they must provide an explanation in writing from the parent.</a:t>
            </a:r>
          </a:p>
          <a:p>
            <a:r>
              <a:rPr lang="en-AU" sz="2200" dirty="0"/>
              <a:t>The letter and task are to be submitted on the first day back at school.</a:t>
            </a:r>
          </a:p>
          <a:p>
            <a:pPr marL="0" indent="0">
              <a:buNone/>
            </a:pPr>
            <a:endParaRPr lang="en-AU" sz="2200" dirty="0"/>
          </a:p>
          <a:p>
            <a:r>
              <a:rPr lang="en-AU" sz="2200" dirty="0"/>
              <a:t>If </a:t>
            </a:r>
            <a:r>
              <a:rPr lang="en-AU" sz="2200" b="1" dirty="0"/>
              <a:t>no</a:t>
            </a:r>
            <a:r>
              <a:rPr lang="en-AU" sz="2200" dirty="0"/>
              <a:t> explanation is provided, then the student will receive a mark of </a:t>
            </a:r>
            <a:r>
              <a:rPr lang="en-AU" sz="2200" b="1" dirty="0"/>
              <a:t>zero</a:t>
            </a:r>
            <a:r>
              <a:rPr lang="en-AU" sz="2200" dirty="0"/>
              <a:t>. However, the task must still be completed to complete the course. </a:t>
            </a:r>
          </a:p>
          <a:p>
            <a:pPr marL="0" indent="0">
              <a:buNone/>
            </a:pPr>
            <a:endParaRPr lang="en-AU" sz="2200" dirty="0"/>
          </a:p>
          <a:p>
            <a:r>
              <a:rPr lang="en-AU" sz="2200" dirty="0"/>
              <a:t>Students and parents will be notified in writing when a mark of zero is awarded.</a:t>
            </a:r>
          </a:p>
        </p:txBody>
      </p:sp>
    </p:spTree>
    <p:extLst>
      <p:ext uri="{BB962C8B-B14F-4D97-AF65-F5344CB8AC3E}">
        <p14:creationId xmlns:p14="http://schemas.microsoft.com/office/powerpoint/2010/main" val="3527545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3420"/>
            <a:ext cx="7886700" cy="1287780"/>
          </a:xfrm>
        </p:spPr>
        <p:txBody>
          <a:bodyPr/>
          <a:lstStyle/>
          <a:p>
            <a:pPr algn="ctr"/>
            <a:r>
              <a:rPr lang="en-AU" dirty="0"/>
              <a:t>Senior Course Requirements </a:t>
            </a:r>
            <a:br>
              <a:rPr lang="en-AU" dirty="0"/>
            </a:br>
            <a:r>
              <a:rPr lang="en-AU" dirty="0"/>
              <a:t>and N-Warnings</a:t>
            </a:r>
          </a:p>
        </p:txBody>
      </p:sp>
      <p:sp>
        <p:nvSpPr>
          <p:cNvPr id="3" name="Content Placeholder 2"/>
          <p:cNvSpPr>
            <a:spLocks noGrp="1"/>
          </p:cNvSpPr>
          <p:nvPr>
            <p:ph idx="1"/>
          </p:nvPr>
        </p:nvSpPr>
        <p:spPr>
          <a:xfrm>
            <a:off x="628650" y="2217419"/>
            <a:ext cx="7886700" cy="3720191"/>
          </a:xfrm>
        </p:spPr>
        <p:txBody>
          <a:bodyPr/>
          <a:lstStyle/>
          <a:p>
            <a:r>
              <a:rPr lang="en-AU" dirty="0"/>
              <a:t>Affects students in years 10 -12 </a:t>
            </a:r>
          </a:p>
          <a:p>
            <a:r>
              <a:rPr lang="en-AU" dirty="0"/>
              <a:t>Students must submit all assessment tasks on time. </a:t>
            </a:r>
          </a:p>
          <a:p>
            <a:r>
              <a:rPr lang="en-AU" dirty="0"/>
              <a:t>Students must make a serious attempt at all assessments and examinations. </a:t>
            </a:r>
          </a:p>
          <a:p>
            <a:r>
              <a:rPr lang="en-AU" dirty="0"/>
              <a:t>If 2 warning letters are not redeemed a student may not pass that subject</a:t>
            </a:r>
          </a:p>
          <a:p>
            <a:r>
              <a:rPr lang="en-AU" dirty="0"/>
              <a:t>Students have 2 weeks to redeem a warning</a:t>
            </a:r>
          </a:p>
          <a:p>
            <a:endParaRPr lang="en-AU" dirty="0"/>
          </a:p>
          <a:p>
            <a:endParaRPr lang="en-AU" dirty="0"/>
          </a:p>
          <a:p>
            <a:endParaRPr lang="en-AU" dirty="0"/>
          </a:p>
        </p:txBody>
      </p:sp>
      <p:pic>
        <p:nvPicPr>
          <p:cNvPr id="5" name="Graphic 4" descr="Stars outline">
            <a:extLst>
              <a:ext uri="{FF2B5EF4-FFF2-40B4-BE49-F238E27FC236}">
                <a16:creationId xmlns:a16="http://schemas.microsoft.com/office/drawing/2014/main" id="{CCD9E6D5-2C71-3499-3F69-E677E193FB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340" y="386557"/>
            <a:ext cx="914400" cy="914400"/>
          </a:xfrm>
          <a:prstGeom prst="rect">
            <a:avLst/>
          </a:prstGeom>
        </p:spPr>
      </p:pic>
    </p:spTree>
    <p:extLst>
      <p:ext uri="{BB962C8B-B14F-4D97-AF65-F5344CB8AC3E}">
        <p14:creationId xmlns:p14="http://schemas.microsoft.com/office/powerpoint/2010/main" val="374212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D4BB-79B4-4556-AD95-0473731BFA12}"/>
              </a:ext>
            </a:extLst>
          </p:cNvPr>
          <p:cNvSpPr>
            <a:spLocks noGrp="1"/>
          </p:cNvSpPr>
          <p:nvPr>
            <p:ph type="title"/>
          </p:nvPr>
        </p:nvSpPr>
        <p:spPr>
          <a:xfrm>
            <a:off x="765810" y="638175"/>
            <a:ext cx="7886700" cy="1325563"/>
          </a:xfrm>
        </p:spPr>
        <p:txBody>
          <a:bodyPr/>
          <a:lstStyle/>
          <a:p>
            <a:r>
              <a:rPr lang="en-AU" dirty="0"/>
              <a:t>Year 10 into Year 11</a:t>
            </a:r>
            <a:br>
              <a:rPr lang="en-AU" dirty="0"/>
            </a:br>
            <a:r>
              <a:rPr lang="en-AU" dirty="0"/>
              <a:t>Subject Selection</a:t>
            </a:r>
          </a:p>
        </p:txBody>
      </p:sp>
      <p:sp>
        <p:nvSpPr>
          <p:cNvPr id="3" name="Content Placeholder 2">
            <a:extLst>
              <a:ext uri="{FF2B5EF4-FFF2-40B4-BE49-F238E27FC236}">
                <a16:creationId xmlns:a16="http://schemas.microsoft.com/office/drawing/2014/main" id="{041C76A8-8249-4F68-BB2D-B81BB285D9AF}"/>
              </a:ext>
            </a:extLst>
          </p:cNvPr>
          <p:cNvSpPr>
            <a:spLocks noGrp="1"/>
          </p:cNvSpPr>
          <p:nvPr>
            <p:ph idx="1"/>
          </p:nvPr>
        </p:nvSpPr>
        <p:spPr>
          <a:xfrm>
            <a:off x="628650" y="2575559"/>
            <a:ext cx="7886700" cy="3362051"/>
          </a:xfrm>
        </p:spPr>
        <p:txBody>
          <a:bodyPr/>
          <a:lstStyle/>
          <a:p>
            <a:r>
              <a:rPr lang="en-AU" dirty="0"/>
              <a:t>At the end of Term 2, we discuss subjects for Year 11</a:t>
            </a:r>
          </a:p>
          <a:p>
            <a:endParaRPr lang="en-AU" dirty="0"/>
          </a:p>
          <a:p>
            <a:r>
              <a:rPr lang="en-AU" b="1" dirty="0"/>
              <a:t>Students are encouraged to choose subjects that they are interested in </a:t>
            </a:r>
            <a:r>
              <a:rPr lang="en-AU" dirty="0"/>
              <a:t>–</a:t>
            </a:r>
            <a:r>
              <a:rPr lang="en-AU" i="1" dirty="0"/>
              <a:t> not necessarily what will set a path for university.</a:t>
            </a:r>
            <a:endParaRPr lang="en-AU" dirty="0"/>
          </a:p>
          <a:p>
            <a:endParaRPr lang="en-AU" dirty="0"/>
          </a:p>
        </p:txBody>
      </p:sp>
      <p:pic>
        <p:nvPicPr>
          <p:cNvPr id="6" name="Graphic 5" descr="Stars outline">
            <a:extLst>
              <a:ext uri="{FF2B5EF4-FFF2-40B4-BE49-F238E27FC236}">
                <a16:creationId xmlns:a16="http://schemas.microsoft.com/office/drawing/2014/main" id="{9F7D2D65-CA7A-AD6D-547B-063D814A81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 y="180975"/>
            <a:ext cx="914400" cy="914400"/>
          </a:xfrm>
          <a:prstGeom prst="rect">
            <a:avLst/>
          </a:prstGeom>
        </p:spPr>
      </p:pic>
    </p:spTree>
    <p:extLst>
      <p:ext uri="{BB962C8B-B14F-4D97-AF65-F5344CB8AC3E}">
        <p14:creationId xmlns:p14="http://schemas.microsoft.com/office/powerpoint/2010/main" val="3162100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458D-B2D4-4659-A3A8-0022A2C827CF}"/>
              </a:ext>
            </a:extLst>
          </p:cNvPr>
          <p:cNvSpPr>
            <a:spLocks noGrp="1"/>
          </p:cNvSpPr>
          <p:nvPr>
            <p:ph type="title"/>
          </p:nvPr>
        </p:nvSpPr>
        <p:spPr>
          <a:xfrm>
            <a:off x="628650" y="571500"/>
            <a:ext cx="7886700" cy="1318260"/>
          </a:xfrm>
        </p:spPr>
        <p:txBody>
          <a:bodyPr/>
          <a:lstStyle/>
          <a:p>
            <a:r>
              <a:rPr lang="en-AU" dirty="0"/>
              <a:t>Year 10 Work experience</a:t>
            </a:r>
          </a:p>
        </p:txBody>
      </p:sp>
      <p:sp>
        <p:nvSpPr>
          <p:cNvPr id="3" name="Content Placeholder 2">
            <a:extLst>
              <a:ext uri="{FF2B5EF4-FFF2-40B4-BE49-F238E27FC236}">
                <a16:creationId xmlns:a16="http://schemas.microsoft.com/office/drawing/2014/main" id="{49A05DF5-980D-4E31-A31C-16120F3955B7}"/>
              </a:ext>
            </a:extLst>
          </p:cNvPr>
          <p:cNvSpPr>
            <a:spLocks noGrp="1"/>
          </p:cNvSpPr>
          <p:nvPr>
            <p:ph idx="1"/>
          </p:nvPr>
        </p:nvSpPr>
        <p:spPr/>
        <p:txBody>
          <a:bodyPr/>
          <a:lstStyle/>
          <a:p>
            <a:r>
              <a:rPr lang="en-AU" dirty="0"/>
              <a:t>All students in Year 10 are required to undertake Work Experience in Term 4. It is an opportunity for students to find out about the world of work. </a:t>
            </a:r>
          </a:p>
          <a:p>
            <a:endParaRPr lang="en-AU" dirty="0"/>
          </a:p>
          <a:p>
            <a:r>
              <a:rPr lang="en-AU" dirty="0"/>
              <a:t>The main aim of Work Experience is for students to develop the confidence to locate suitable work placements, to submit a CV/resume and make an application in person, by email or phone.</a:t>
            </a:r>
          </a:p>
          <a:p>
            <a:endParaRPr lang="en-AU" dirty="0"/>
          </a:p>
        </p:txBody>
      </p:sp>
      <p:pic>
        <p:nvPicPr>
          <p:cNvPr id="4" name="Graphic 3" descr="Stars outline">
            <a:extLst>
              <a:ext uri="{FF2B5EF4-FFF2-40B4-BE49-F238E27FC236}">
                <a16:creationId xmlns:a16="http://schemas.microsoft.com/office/drawing/2014/main" id="{EFBDE203-0E98-BC54-96F1-1EC9B3F3FF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 y="180975"/>
            <a:ext cx="914400" cy="914400"/>
          </a:xfrm>
          <a:prstGeom prst="rect">
            <a:avLst/>
          </a:prstGeom>
        </p:spPr>
      </p:pic>
    </p:spTree>
    <p:extLst>
      <p:ext uri="{BB962C8B-B14F-4D97-AF65-F5344CB8AC3E}">
        <p14:creationId xmlns:p14="http://schemas.microsoft.com/office/powerpoint/2010/main" val="3526172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p:txBody>
          <a:bodyPr/>
          <a:lstStyle/>
          <a:p>
            <a:pPr marL="0" indent="0">
              <a:buNone/>
            </a:pPr>
            <a:r>
              <a:rPr lang="en-AU" dirty="0"/>
              <a:t>This </a:t>
            </a:r>
            <a:r>
              <a:rPr lang="en-AU" dirty="0" err="1"/>
              <a:t>powerpoint</a:t>
            </a:r>
            <a:r>
              <a:rPr lang="en-AU" dirty="0"/>
              <a:t> will be uploaded to the KHHS school website under ‘Year Information’.</a:t>
            </a:r>
          </a:p>
        </p:txBody>
      </p:sp>
    </p:spTree>
    <p:extLst>
      <p:ext uri="{BB962C8B-B14F-4D97-AF65-F5344CB8AC3E}">
        <p14:creationId xmlns:p14="http://schemas.microsoft.com/office/powerpoint/2010/main" val="144091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Community building and strengthening connections </a:t>
            </a:r>
          </a:p>
        </p:txBody>
      </p:sp>
      <p:sp>
        <p:nvSpPr>
          <p:cNvPr id="3" name="Content Placeholder 2"/>
          <p:cNvSpPr>
            <a:spLocks noGrp="1"/>
          </p:cNvSpPr>
          <p:nvPr>
            <p:ph idx="1"/>
          </p:nvPr>
        </p:nvSpPr>
        <p:spPr/>
        <p:txBody>
          <a:bodyPr/>
          <a:lstStyle/>
          <a:p>
            <a:r>
              <a:rPr lang="en-AU" dirty="0"/>
              <a:t>Creating meaningful parent involvement</a:t>
            </a:r>
          </a:p>
          <a:p>
            <a:r>
              <a:rPr lang="en-AU" dirty="0"/>
              <a:t>Celebrating personal achievement and good behaviour</a:t>
            </a:r>
          </a:p>
          <a:p>
            <a:r>
              <a:rPr lang="en-AU" dirty="0"/>
              <a:t>Establishing school norms and routines that build values</a:t>
            </a:r>
          </a:p>
          <a:p>
            <a:r>
              <a:rPr lang="en-AU" dirty="0"/>
              <a:t>Creating rituals, celebrations and traditions that are fun for students and teachers</a:t>
            </a:r>
          </a:p>
          <a:p>
            <a:r>
              <a:rPr lang="en-AU" dirty="0"/>
              <a:t>Encouraging innovation in the classroom</a:t>
            </a:r>
          </a:p>
          <a:p>
            <a:r>
              <a:rPr lang="en-AU" dirty="0"/>
              <a:t>Professionally developing teachers</a:t>
            </a:r>
          </a:p>
          <a:p>
            <a:r>
              <a:rPr lang="en-AU" dirty="0"/>
              <a:t>Explicitly teaching the importance of inclusion, kindness and compassion</a:t>
            </a:r>
          </a:p>
          <a:p>
            <a:r>
              <a:rPr lang="en-AU" dirty="0"/>
              <a:t>Maintaining the physical environment of your school</a:t>
            </a:r>
          </a:p>
          <a:p>
            <a:endParaRPr lang="en-AU" dirty="0"/>
          </a:p>
          <a:p>
            <a:endParaRPr lang="en-AU" dirty="0"/>
          </a:p>
          <a:p>
            <a:endParaRPr lang="en-AU" dirty="0"/>
          </a:p>
        </p:txBody>
      </p:sp>
    </p:spTree>
    <p:extLst>
      <p:ext uri="{BB962C8B-B14F-4D97-AF65-F5344CB8AC3E}">
        <p14:creationId xmlns:p14="http://schemas.microsoft.com/office/powerpoint/2010/main" val="115806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C353-E409-17E6-470B-D850212D76B8}"/>
              </a:ext>
            </a:extLst>
          </p:cNvPr>
          <p:cNvSpPr>
            <a:spLocks noGrp="1"/>
          </p:cNvSpPr>
          <p:nvPr>
            <p:ph type="title"/>
          </p:nvPr>
        </p:nvSpPr>
        <p:spPr/>
        <p:txBody>
          <a:bodyPr>
            <a:normAutofit/>
          </a:bodyPr>
          <a:lstStyle/>
          <a:p>
            <a:r>
              <a:rPr lang="en-AU" sz="4000" dirty="0"/>
              <a:t>Assemblies</a:t>
            </a:r>
            <a:endParaRPr lang="en-US" sz="4000" dirty="0"/>
          </a:p>
        </p:txBody>
      </p:sp>
      <p:sp>
        <p:nvSpPr>
          <p:cNvPr id="3" name="Content Placeholder 2">
            <a:extLst>
              <a:ext uri="{FF2B5EF4-FFF2-40B4-BE49-F238E27FC236}">
                <a16:creationId xmlns:a16="http://schemas.microsoft.com/office/drawing/2014/main" id="{488982EE-088F-D644-6199-DE4A6EC77321}"/>
              </a:ext>
            </a:extLst>
          </p:cNvPr>
          <p:cNvSpPr>
            <a:spLocks noGrp="1"/>
          </p:cNvSpPr>
          <p:nvPr>
            <p:ph idx="1"/>
          </p:nvPr>
        </p:nvSpPr>
        <p:spPr/>
        <p:txBody>
          <a:bodyPr>
            <a:normAutofit/>
          </a:bodyPr>
          <a:lstStyle/>
          <a:p>
            <a:r>
              <a:rPr lang="en-AU" sz="2200" dirty="0"/>
              <a:t>To build a culture of our students working and learning together to build a sense of belonging.</a:t>
            </a:r>
          </a:p>
          <a:p>
            <a:r>
              <a:rPr lang="en-AU" sz="2200" dirty="0"/>
              <a:t>We acknowledge the success of our students</a:t>
            </a:r>
          </a:p>
          <a:p>
            <a:r>
              <a:rPr lang="en-AU" sz="2200" dirty="0"/>
              <a:t>We engage students with world issues such as NAIDOC, Harmony Day, IWD and Wear it Purple</a:t>
            </a:r>
          </a:p>
          <a:p>
            <a:r>
              <a:rPr lang="en-AU" sz="2200" dirty="0"/>
              <a:t>We celebrate our school as a community</a:t>
            </a:r>
            <a:endParaRPr lang="en-US" sz="2200" dirty="0"/>
          </a:p>
        </p:txBody>
      </p:sp>
    </p:spTree>
    <p:extLst>
      <p:ext uri="{BB962C8B-B14F-4D97-AF65-F5344CB8AC3E}">
        <p14:creationId xmlns:p14="http://schemas.microsoft.com/office/powerpoint/2010/main" val="3843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9AE3-E978-7287-E13B-ABEDF899FFF8}"/>
              </a:ext>
            </a:extLst>
          </p:cNvPr>
          <p:cNvSpPr>
            <a:spLocks noGrp="1"/>
          </p:cNvSpPr>
          <p:nvPr>
            <p:ph type="title"/>
          </p:nvPr>
        </p:nvSpPr>
        <p:spPr/>
        <p:txBody>
          <a:bodyPr/>
          <a:lstStyle/>
          <a:p>
            <a:r>
              <a:rPr lang="en-AU" dirty="0"/>
              <a:t>Student Leadership</a:t>
            </a:r>
            <a:endParaRPr lang="en-US" dirty="0"/>
          </a:p>
        </p:txBody>
      </p:sp>
      <p:sp>
        <p:nvSpPr>
          <p:cNvPr id="3" name="Content Placeholder 2">
            <a:extLst>
              <a:ext uri="{FF2B5EF4-FFF2-40B4-BE49-F238E27FC236}">
                <a16:creationId xmlns:a16="http://schemas.microsoft.com/office/drawing/2014/main" id="{CAF2FB19-64EA-DA27-99C9-0E60778E33C0}"/>
              </a:ext>
            </a:extLst>
          </p:cNvPr>
          <p:cNvSpPr>
            <a:spLocks noGrp="1"/>
          </p:cNvSpPr>
          <p:nvPr>
            <p:ph idx="1"/>
          </p:nvPr>
        </p:nvSpPr>
        <p:spPr/>
        <p:txBody>
          <a:bodyPr>
            <a:normAutofit/>
          </a:bodyPr>
          <a:lstStyle/>
          <a:p>
            <a:pPr marL="0" indent="0">
              <a:buNone/>
            </a:pPr>
            <a:r>
              <a:rPr lang="en-US" sz="2200" dirty="0"/>
              <a:t>Targeted student leadership program for SRC, Prefects and Captains to enhance transformational leadership skills. Student leaders have the opportunity to: </a:t>
            </a:r>
          </a:p>
          <a:p>
            <a:r>
              <a:rPr lang="en-US" sz="2200" dirty="0"/>
              <a:t>Advocate for change and shape school culture.</a:t>
            </a:r>
          </a:p>
          <a:p>
            <a:r>
              <a:rPr lang="en-US" sz="2200" dirty="0"/>
              <a:t>Develop charity and fundraising initiatives and positively impact the broader school community. </a:t>
            </a:r>
          </a:p>
          <a:p>
            <a:r>
              <a:rPr lang="en-US" sz="2200" dirty="0"/>
              <a:t>Develop skills in public speaking, inspiring others, event management, fundraising and community building. </a:t>
            </a:r>
          </a:p>
        </p:txBody>
      </p:sp>
    </p:spTree>
    <p:extLst>
      <p:ext uri="{BB962C8B-B14F-4D97-AF65-F5344CB8AC3E}">
        <p14:creationId xmlns:p14="http://schemas.microsoft.com/office/powerpoint/2010/main" val="143783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Student Leadership</a:t>
            </a:r>
          </a:p>
        </p:txBody>
      </p:sp>
      <p:sp>
        <p:nvSpPr>
          <p:cNvPr id="3" name="Content Placeholder 2"/>
          <p:cNvSpPr>
            <a:spLocks noGrp="1"/>
          </p:cNvSpPr>
          <p:nvPr>
            <p:ph idx="1"/>
          </p:nvPr>
        </p:nvSpPr>
        <p:spPr/>
        <p:txBody>
          <a:bodyPr/>
          <a:lstStyle/>
          <a:p>
            <a:r>
              <a:rPr lang="en-AU" dirty="0"/>
              <a:t>SRC and Prefect elections take place in term 2. </a:t>
            </a:r>
          </a:p>
          <a:p>
            <a:r>
              <a:rPr lang="en-AU" dirty="0"/>
              <a:t>Students submit a written application and deliver a speech to their peers. </a:t>
            </a:r>
          </a:p>
          <a:p>
            <a:r>
              <a:rPr lang="en-AU" dirty="0"/>
              <a:t>Positions are offered based on a combination or votes and the quality of the application and speech </a:t>
            </a:r>
          </a:p>
          <a:p>
            <a:r>
              <a:rPr lang="en-AU" dirty="0"/>
              <a:t>Students interested in pursuing prefect and captaincy positions in years 11 and 12 will receive 5 additional points for each year served on the SRC. </a:t>
            </a:r>
          </a:p>
          <a:p>
            <a:endParaRPr lang="en-AU" dirty="0"/>
          </a:p>
        </p:txBody>
      </p:sp>
    </p:spTree>
    <p:extLst>
      <p:ext uri="{BB962C8B-B14F-4D97-AF65-F5344CB8AC3E}">
        <p14:creationId xmlns:p14="http://schemas.microsoft.com/office/powerpoint/2010/main" val="111473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205766"/>
          </a:xfrm>
        </p:spPr>
        <p:txBody>
          <a:bodyPr/>
          <a:lstStyle/>
          <a:p>
            <a:pPr algn="ctr"/>
            <a:r>
              <a:rPr lang="en-AU" dirty="0"/>
              <a:t>Diversity and inclusion </a:t>
            </a:r>
          </a:p>
        </p:txBody>
      </p:sp>
      <p:sp>
        <p:nvSpPr>
          <p:cNvPr id="3" name="Content Placeholder 2"/>
          <p:cNvSpPr>
            <a:spLocks noGrp="1"/>
          </p:cNvSpPr>
          <p:nvPr>
            <p:ph idx="1"/>
          </p:nvPr>
        </p:nvSpPr>
        <p:spPr>
          <a:xfrm>
            <a:off x="628650" y="1394460"/>
            <a:ext cx="7886700" cy="4389119"/>
          </a:xfrm>
        </p:spPr>
        <p:txBody>
          <a:bodyPr>
            <a:normAutofit/>
          </a:bodyPr>
          <a:lstStyle/>
          <a:p>
            <a:r>
              <a:rPr lang="en-AU" dirty="0"/>
              <a:t>We foster an inclusive and equitable school culture that fosters acceptance, appreciation and respect for all students, regardless of their socio-economic status, gender identity, sexuality, disability, body type, religion, race, culture, language background or accent.</a:t>
            </a:r>
          </a:p>
          <a:p>
            <a:r>
              <a:rPr lang="en-AU" dirty="0"/>
              <a:t>We celebrate and embrace the diversity of the community.</a:t>
            </a:r>
          </a:p>
          <a:p>
            <a:r>
              <a:rPr lang="en-AU" dirty="0"/>
              <a:t>We promote a harmonious and just school environment where everyone is valued.</a:t>
            </a:r>
          </a:p>
          <a:p>
            <a:r>
              <a:rPr lang="en-AU" dirty="0"/>
              <a:t>We do not tolerate discrimination, prejudice, bullying, or vilification.</a:t>
            </a:r>
          </a:p>
          <a:p>
            <a:pPr marL="0" indent="0">
              <a:buNone/>
            </a:pPr>
            <a:endParaRPr lang="en-AU" dirty="0"/>
          </a:p>
        </p:txBody>
      </p:sp>
    </p:spTree>
    <p:extLst>
      <p:ext uri="{BB962C8B-B14F-4D97-AF65-F5344CB8AC3E}">
        <p14:creationId xmlns:p14="http://schemas.microsoft.com/office/powerpoint/2010/main" val="169152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Year (insert) Parent Information Night&amp;quot;&quot;/&gt;&lt;property id=&quot;20307&quot; value=&quot;256&quot;/&gt;&lt;/object&gt;&lt;object type=&quot;3&quot; unique_id=&quot;10586&quot;&gt;&lt;property id=&quot;20148&quot; value=&quot;5&quot;/&gt;&lt;property id=&quot;20300&quot; value=&quot;Slide 26 - &amp;quot;Extra-curricular opportunities&amp;quot;&quot;/&gt;&lt;property id=&quot;20307&quot; value=&quot;272&quot;/&gt;&lt;/object&gt;&lt;object type=&quot;3&quot; unique_id=&quot;10588&quot;&gt;&lt;property id=&quot;20148&quot; value=&quot;5&quot;/&gt;&lt;property id=&quot;20300&quot; value=&quot;Slide 43 - &amp;quot;Questions?&amp;quot;&quot;/&gt;&lt;property id=&quot;20307&quot; value=&quot;274&quot;/&gt;&lt;/object&gt;&lt;object type=&quot;3&quot; unique_id=&quot;11546&quot;&gt;&lt;property id=&quot;20148&quot; value=&quot;5&quot;/&gt;&lt;property id=&quot;20300&quot; value=&quot;Slide 28 - &amp;quot;Parent Portal&amp;quot;&quot;/&gt;&lt;property id=&quot;20307&quot; value=&quot;277&quot;/&gt;&lt;/object&gt;&lt;object type=&quot;3&quot; unique_id=&quot;11547&quot;&gt;&lt;property id=&quot;20148&quot; value=&quot;5&quot;/&gt;&lt;property id=&quot;20300&quot; value=&quot;Slide 29 - &amp;quot;Parent Portal  (click on the photo)&amp;quot;&quot;/&gt;&lt;property id=&quot;20307&quot; value=&quot;278&quot;/&gt;&lt;/object&gt;&lt;object type=&quot;3&quot; unique_id=&quot;12475&quot;&gt;&lt;property id=&quot;20148&quot; value=&quot;5&quot;/&gt;&lt;property id=&quot;20300&quot; value=&quot;Slide 31 - &amp;quot;Assessment Policy&amp;quot;&quot;/&gt;&lt;property id=&quot;20307&quot; value=&quot;282&quot;/&gt;&lt;/object&gt;&lt;object type=&quot;3&quot; unique_id=&quot;12633&quot;&gt;&lt;property id=&quot;20148&quot; value=&quot;5&quot;/&gt;&lt;property id=&quot;20300&quot; value=&quot;Slide 4&quot;/&gt;&lt;property id=&quot;20307&quot; value=&quot;285&quot;/&gt;&lt;/object&gt;&lt;object type=&quot;3&quot; unique_id=&quot;12634&quot;&gt;&lt;property id=&quot;20148&quot; value=&quot;5&quot;/&gt;&lt;property id=&quot;20300&quot; value=&quot;Slide 35 - &amp;quot;Year 8 into Year 9 Subject Selection&amp;quot;&quot;/&gt;&lt;property id=&quot;20307&quot; value=&quot;286&quot;/&gt;&lt;/object&gt;&lt;object type=&quot;3&quot; unique_id=&quot;12778&quot;&gt;&lt;property id=&quot;20148&quot; value=&quot;5&quot;/&gt;&lt;property id=&quot;20300&quot; value=&quot;Slide 32 - &amp;quot;Assessment&amp;quot;&quot;/&gt;&lt;property id=&quot;20307&quot; value=&quot;287&quot;/&gt;&lt;/object&gt;&lt;object type=&quot;3&quot; unique_id=&quot;12887&quot;&gt;&lt;property id=&quot;20148&quot; value=&quot;5&quot;/&gt;&lt;property id=&quot;20300&quot; value=&quot;Slide 2 - &amp;quot;Acknowledgement&amp;quot;&quot;/&gt;&lt;property id=&quot;20307&quot; value=&quot;290&quot;/&gt;&lt;/object&gt;&lt;object type=&quot;3&quot; unique_id=&quot;12890&quot;&gt;&lt;property id=&quot;20148&quot; value=&quot;5&quot;/&gt;&lt;property id=&quot;20300&quot; value=&quot;Slide 27 - &amp;quot;MILO Club My Individual Learning opportunity&amp;quot;&quot;/&gt;&lt;property id=&quot;20307&quot; value=&quot;288&quot;/&gt;&lt;/object&gt;&lt;object type=&quot;3&quot; unique_id=&quot;14787&quot;&gt;&lt;property id=&quot;20148&quot; value=&quot;5&quot;/&gt;&lt;property id=&quot;20300&quot; value=&quot;Slide 3&quot;/&gt;&lt;property id=&quot;20307&quot; value=&quot;294&quot;/&gt;&lt;/object&gt;&lt;object type=&quot;3&quot; unique_id=&quot;14788&quot;&gt;&lt;property id=&quot;20148&quot; value=&quot;5&quot;/&gt;&lt;property id=&quot;20300&quot; value=&quot;Slide 21 - &amp;quot;Role of Year Advisor &amp;quot;&quot;/&gt;&lt;property id=&quot;20307&quot; value=&quot;295&quot;/&gt;&lt;/object&gt;&lt;object type=&quot;3&quot; unique_id=&quot;14789&quot;&gt;&lt;property id=&quot;20148&quot; value=&quot;5&quot;/&gt;&lt;property id=&quot;20300&quot; value=&quot;Slide 24 - &amp;quot;Our Welfare focus for the year&amp;quot;&quot;/&gt;&lt;property id=&quot;20307&quot; value=&quot;296&quot;/&gt;&lt;/object&gt;&lt;object type=&quot;3&quot; unique_id=&quot;18858&quot;&gt;&lt;property id=&quot;20148&quot; value=&quot;5&quot;/&gt;&lt;property id=&quot;20300&quot; value=&quot;Slide 22 - &amp;quot;Role of the support staff&amp;quot;&quot;/&gt;&lt;property id=&quot;20307&quot; value=&quot;261&quot;/&gt;&lt;/object&gt;&lt;object type=&quot;3&quot; unique_id=&quot;18859&quot;&gt;&lt;property id=&quot;20148&quot; value=&quot;5&quot;/&gt;&lt;property id=&quot;20300&quot; value=&quot;Slide 23 - &amp;quot;Communication with school&amp;quot;&quot;/&gt;&lt;property id=&quot;20307&quot; value=&quot;301&quot;/&gt;&lt;/object&gt;&lt;object type=&quot;3&quot; unique_id=&quot;18860&quot;&gt;&lt;property id=&quot;20148&quot; value=&quot;5&quot;/&gt;&lt;property id=&quot;20300&quot; value=&quot;Slide 14 - &amp;quot;Behaviour system&amp;quot;&quot;/&gt;&lt;property id=&quot;20307&quot; value=&quot;302&quot;/&gt;&lt;/object&gt;&lt;object type=&quot;3&quot; unique_id=&quot;18861&quot;&gt;&lt;property id=&quot;20148&quot; value=&quot;5&quot;/&gt;&lt;property id=&quot;20300&quot; value=&quot;Slide 19&quot;/&gt;&lt;property id=&quot;20307&quot; value=&quot;303&quot;/&gt;&lt;/object&gt;&lt;object type=&quot;3&quot; unique_id=&quot;19118&quot;&gt;&lt;property id=&quot;20148&quot; value=&quot;5&quot;/&gt;&lt;property id=&quot;20300&quot; value=&quot;Slide 36 - &amp;quot;Year 10 into Year 11 Subject Selection&amp;quot;&quot;/&gt;&lt;property id=&quot;20307&quot; value=&quot;304&quot;/&gt;&lt;/object&gt;&lt;object type=&quot;3&quot; unique_id=&quot;19120&quot;&gt;&lt;property id=&quot;20148&quot; value=&quot;5&quot;/&gt;&lt;property id=&quot;20300&quot; value=&quot;Slide 34 - &amp;quot;Feedback&amp;quot;&quot;/&gt;&lt;property id=&quot;20307&quot; value=&quot;306&quot;/&gt;&lt;/object&gt;&lt;object type=&quot;3&quot; unique_id=&quot;19121&quot;&gt;&lt;property id=&quot;20148&quot; value=&quot;5&quot;/&gt;&lt;property id=&quot;20300&quot; value=&quot;Slide 41 - &amp;quot;Study Expectations&amp;quot;&quot;/&gt;&lt;property id=&quot;20307&quot; value=&quot;305&quot;/&gt;&lt;/object&gt;&lt;object type=&quot;3&quot; unique_id=&quot;19281&quot;&gt;&lt;property id=&quot;20148&quot; value=&quot;5&quot;/&gt;&lt;property id=&quot;20300&quot; value=&quot;Slide 37 - &amp;quot;Year 10 Work experience&amp;quot;&quot;/&gt;&lt;property id=&quot;20307&quot; value=&quot;309&quot;/&gt;&lt;/object&gt;&lt;object type=&quot;3&quot; unique_id=&quot;19502&quot;&gt;&lt;property id=&quot;20148&quot; value=&quot;5&quot;/&gt;&lt;property id=&quot;20300&quot; value=&quot;Slide 11 - &amp;quot;Classroom routines&amp;quot;&quot;/&gt;&lt;property id=&quot;20307&quot; value=&quot;310&quot;/&gt;&lt;/object&gt;&lt;object type=&quot;3&quot; unique_id=&quot;19503&quot;&gt;&lt;property id=&quot;20148&quot; value=&quot;5&quot;/&gt;&lt;property id=&quot;20300&quot; value=&quot;Slide 12 - &amp;quot;mobile/Yondr pouches&amp;quot;&quot;/&gt;&lt;property id=&quot;20307&quot; value=&quot;311&quot;/&gt;&lt;/object&gt;&lt;object type=&quot;3&quot; unique_id=&quot;19504&quot;&gt;&lt;property id=&quot;20148&quot; value=&quot;5&quot;/&gt;&lt;property id=&quot;20300&quot; value=&quot;Slide 13 - &amp;quot;bus stop&amp;quot;&quot;/&gt;&lt;property id=&quot;20307&quot; value=&quot;312&quot;/&gt;&lt;/object&gt;&lt;object type=&quot;3&quot; unique_id=&quot;19916&quot;&gt;&lt;property id=&quot;20148&quot; value=&quot;5&quot;/&gt;&lt;property id=&quot;20300&quot; value=&quot;Slide 5 - &amp;quot;Community building and strengthening connections &amp;quot;&quot;/&gt;&lt;property id=&quot;20307&quot; value=&quot;315&quot;/&gt;&lt;/object&gt;&lt;object type=&quot;3&quot; unique_id=&quot;19917&quot;&gt;&lt;property id=&quot;20148&quot; value=&quot;5&quot;/&gt;&lt;property id=&quot;20300&quot; value=&quot;Slide 10 - &amp;quot;Positive Behaviour For Learning&amp;quot;&quot;/&gt;&lt;property id=&quot;20307&quot; value=&quot;313&quot;/&gt;&lt;/object&gt;&lt;object type=&quot;3&quot; unique_id=&quot;19918&quot;&gt;&lt;property id=&quot;20148&quot; value=&quot;5&quot;/&gt;&lt;property id=&quot;20300&quot; value=&quot;Slide 17 - &amp;quot;Restorative Practice&amp;quot;&quot;/&gt;&lt;property id=&quot;20307&quot; value=&quot;316&quot;/&gt;&lt;/object&gt;&lt;object type=&quot;3&quot; unique_id=&quot;19919&quot;&gt;&lt;property id=&quot;20148&quot; value=&quot;5&quot;/&gt;&lt;property id=&quot;20300&quot; value=&quot;Slide 18 - &amp;quot;Restorative Practises &amp;quot;&quot;/&gt;&lt;property id=&quot;20307&quot; value=&quot;317&quot;/&gt;&lt;/object&gt;&lt;object type=&quot;3&quot; unique_id=&quot;20125&quot;&gt;&lt;property id=&quot;20148&quot; value=&quot;5&quot;/&gt;&lt;property id=&quot;20300&quot; value=&quot;Slide 9 - &amp;quot;Diversity and inclusion &amp;quot;&quot;/&gt;&lt;property id=&quot;20307&quot; value=&quot;318&quot;/&gt;&lt;/object&gt;&lt;object type=&quot;3&quot; unique_id=&quot;20301&quot;&gt;&lt;property id=&quot;20148&quot; value=&quot;5&quot;/&gt;&lt;property id=&quot;20300&quot; value=&quot;Slide 16 - &amp;quot;Behaviour system&amp;quot;&quot;/&gt;&lt;property id=&quot;20307&quot; value=&quot;319&quot;/&gt;&lt;/object&gt;&lt;object type=&quot;3&quot; unique_id=&quot;20875&quot;&gt;&lt;property id=&quot;20148&quot; value=&quot;5&quot;/&gt;&lt;property id=&quot;20300&quot; value=&quot;Slide 42 - &amp;quot;Study routines (yr 10-12)&amp;quot;&quot;/&gt;&lt;property id=&quot;20307&quot; value=&quot;320&quot;/&gt;&lt;/object&gt;&lt;object type=&quot;3&quot; unique_id=&quot;20876&quot;&gt;&lt;property id=&quot;20148&quot; value=&quot;5&quot;/&gt;&lt;property id=&quot;20300&quot; value=&quot;Slide 25 - &amp;quot;Small Group wellbeing &amp;quot;&quot;/&gt;&lt;property id=&quot;20307&quot; value=&quot;321&quot;/&gt;&lt;/object&gt;&lt;object type=&quot;3&quot; unique_id=&quot;21107&quot;&gt;&lt;property id=&quot;20148&quot; value=&quot;5&quot;/&gt;&lt;property id=&quot;20300&quot; value=&quot;Slide 33 - &amp;quot;Senior Course Requirements  and N-Warnings&amp;quot;&quot;/&gt;&lt;property id=&quot;20307&quot; value=&quot;323&quot;/&gt;&lt;/object&gt;&lt;object type=&quot;3&quot; unique_id=&quot;21108&quot;&gt;&lt;property id=&quot;20148&quot; value=&quot;5&quot;/&gt;&lt;property id=&quot;20300&quot; value=&quot;Slide 7 - &amp;quot;Student Leadership&amp;quot;&quot;/&gt;&lt;property id=&quot;20307&quot; value=&quot;328&quot;/&gt;&lt;/object&gt;&lt;object type=&quot;3&quot; unique_id=&quot;21109&quot;&gt;&lt;property id=&quot;20148&quot; value=&quot;5&quot;/&gt;&lt;property id=&quot;20300&quot; value=&quot;Slide 6 - &amp;quot;Assemblies&amp;quot;&quot;/&gt;&lt;property id=&quot;20307&quot; value=&quot;324&quot;/&gt;&lt;/object&gt;&lt;object type=&quot;3&quot; unique_id=&quot;21110&quot;&gt;&lt;property id=&quot;20148&quot; value=&quot;5&quot;/&gt;&lt;property id=&quot;20300&quot; value=&quot;Slide 20&quot;/&gt;&lt;property id=&quot;20307&quot; value=&quot;326&quot;/&gt;&lt;/object&gt;&lt;object type=&quot;3&quot; unique_id=&quot;21111&quot;&gt;&lt;property id=&quot;20148&quot; value=&quot;5&quot;/&gt;&lt;property id=&quot;20300&quot; value=&quot;Slide 30&quot;/&gt;&lt;property id=&quot;20307&quot; value=&quot;327&quot;/&gt;&lt;/object&gt;&lt;object type=&quot;3&quot; unique_id=&quot;21112&quot;&gt;&lt;property id=&quot;20148&quot; value=&quot;5&quot;/&gt;&lt;property id=&quot;20300&quot; value=&quot;Slide 38&quot;/&gt;&lt;property id=&quot;20307&quot; value=&quot;329&quot;/&gt;&lt;/object&gt;&lt;object type=&quot;3&quot; unique_id=&quot;21113&quot;&gt;&lt;property id=&quot;20148&quot; value=&quot;5&quot;/&gt;&lt;property id=&quot;20300&quot; value=&quot;Slide 39 - &amp;quot;Build Good Habits&amp;quot;&quot;/&gt;&lt;property id=&quot;20307&quot; value=&quot;330&quot;/&gt;&lt;/object&gt;&lt;object type=&quot;3&quot; unique_id=&quot;21114&quot;&gt;&lt;property id=&quot;20148&quot; value=&quot;5&quot;/&gt;&lt;property id=&quot;20300&quot; value=&quot;Slide 40 - &amp;quot;Organisation session&amp;quot;&quot;/&gt;&lt;property id=&quot;20307&quot; value=&quot;331&quot;/&gt;&lt;/object&gt;&lt;object type=&quot;3&quot; unique_id=&quot;25279&quot;&gt;&lt;property id=&quot;20148&quot; value=&quot;5&quot;/&gt;&lt;property id=&quot;20300&quot; value=&quot;Slide 8 - &amp;quot;Student Leadership&amp;quot;&quot;/&gt;&lt;property id=&quot;20307&quot; value=&quot;332&quot;/&gt;&lt;/object&gt;&lt;object type=&quot;3&quot; unique_id=&quot;25280&quot;&gt;&lt;property id=&quot;20148&quot; value=&quot;5&quot;/&gt;&lt;property id=&quot;20300&quot; value=&quot;Slide 15 - &amp;quot;Rewarding positive behaviour &amp;quot;&quot;/&gt;&lt;property id=&quot;20307&quot; value=&quot;33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hhs powerpoint template_new awards system" id="{9FFB38B6-3105-48D4-849D-3C339CAD0ACD}" vid="{8C9AE131-4F4F-4D5D-812A-C8503D14BA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khhs powerpoint template_new awards system</Template>
  <TotalTime>5412</TotalTime>
  <Words>3537</Words>
  <Application>Microsoft Office PowerPoint</Application>
  <PresentationFormat>On-screen Show (4:3)</PresentationFormat>
  <Paragraphs>375</Paragraphs>
  <Slides>45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Aptos</vt:lpstr>
      <vt:lpstr>Arial</vt:lpstr>
      <vt:lpstr>Arial Nova Light</vt:lpstr>
      <vt:lpstr>Calibri</vt:lpstr>
      <vt:lpstr>Cinzel</vt:lpstr>
      <vt:lpstr>Gotham Light</vt:lpstr>
      <vt:lpstr>Times New Roman</vt:lpstr>
      <vt:lpstr>Wingdings</vt:lpstr>
      <vt:lpstr>Office Theme</vt:lpstr>
      <vt:lpstr>Year 10 Parent Information Night</vt:lpstr>
      <vt:lpstr>Acknowledgement</vt:lpstr>
      <vt:lpstr>PowerPoint Presentation</vt:lpstr>
      <vt:lpstr>PowerPoint Presentation</vt:lpstr>
      <vt:lpstr>Community building and strengthening connections </vt:lpstr>
      <vt:lpstr>Assemblies</vt:lpstr>
      <vt:lpstr>Student Leadership</vt:lpstr>
      <vt:lpstr>Student Leadership</vt:lpstr>
      <vt:lpstr>Diversity and inclusion </vt:lpstr>
      <vt:lpstr>Positive Behaviour For Learning</vt:lpstr>
      <vt:lpstr>Classroom routines</vt:lpstr>
      <vt:lpstr>mobile/Yondr pouches</vt:lpstr>
      <vt:lpstr>bus stop</vt:lpstr>
      <vt:lpstr>Behaviour system</vt:lpstr>
      <vt:lpstr>Rewarding positive behaviour </vt:lpstr>
      <vt:lpstr>Behaviour system</vt:lpstr>
      <vt:lpstr>Restorative Practice</vt:lpstr>
      <vt:lpstr>Restorative Practises </vt:lpstr>
      <vt:lpstr>PowerPoint Presentation</vt:lpstr>
      <vt:lpstr>Attendance </vt:lpstr>
      <vt:lpstr>PowerPoint Presentation</vt:lpstr>
      <vt:lpstr>Role of Year Advisor </vt:lpstr>
      <vt:lpstr>Role of the support staff</vt:lpstr>
      <vt:lpstr>Communication with school</vt:lpstr>
      <vt:lpstr>Our Welfare focus for the year</vt:lpstr>
      <vt:lpstr>Small Group wellbeing </vt:lpstr>
      <vt:lpstr>Extra-curricular opportunities</vt:lpstr>
      <vt:lpstr>MILO Club My Individual Learning opportunity</vt:lpstr>
      <vt:lpstr>PowerPoint Presentation</vt:lpstr>
      <vt:lpstr>Parent Portal -Website</vt:lpstr>
      <vt:lpstr>Parent Portal - App </vt:lpstr>
      <vt:lpstr>Laptops </vt:lpstr>
      <vt:lpstr>Assessment – Purpose </vt:lpstr>
      <vt:lpstr>Senior Course Requirements  and N-Warnings</vt:lpstr>
      <vt:lpstr>Organisation session</vt:lpstr>
      <vt:lpstr>Feedback</vt:lpstr>
      <vt:lpstr>Study Expectations</vt:lpstr>
      <vt:lpstr>Year 8 into Year 9 Subject Selection</vt:lpstr>
      <vt:lpstr>Study routines</vt:lpstr>
      <vt:lpstr>Feedback and assessment</vt:lpstr>
      <vt:lpstr>Assessment – Policy </vt:lpstr>
      <vt:lpstr>Senior Course Requirements  and N-Warnings</vt:lpstr>
      <vt:lpstr>Year 10 into Year 11 Subject Selection</vt:lpstr>
      <vt:lpstr>Year 10 Work experience</vt:lpstr>
      <vt:lpstr>Questions?</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Dennielle Woskanian</dc:creator>
  <cp:lastModifiedBy>Sabina Walters</cp:lastModifiedBy>
  <cp:revision>111</cp:revision>
  <dcterms:created xsi:type="dcterms:W3CDTF">2016-07-26T23:40:43Z</dcterms:created>
  <dcterms:modified xsi:type="dcterms:W3CDTF">2025-02-17T01:43:48Z</dcterms:modified>
</cp:coreProperties>
</file>